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143500" type="screen16x9"/>
  <p:notesSz cx="6858000" cy="9144000"/>
  <p:embeddedFontLst>
    <p:embeddedFont>
      <p:font typeface="Fredericka the Great" panose="02000000000000000000" pitchFamily="2" charset="0"/>
      <p:regular r:id="rId34"/>
    </p:embeddedFont>
    <p:embeddedFont>
      <p:font typeface="Lexend" pitchFamily="2" charset="77"/>
      <p:regular r:id="rId35"/>
      <p:bold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9DB8BBB-BC1A-4DF0-BE57-8C1A500B68CE}">
  <a:tblStyle styleId="{99DB8BBB-BC1A-4DF0-BE57-8C1A500B68C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2"/>
    <p:restoredTop sz="59781"/>
  </p:normalViewPr>
  <p:slideViewPr>
    <p:cSldViewPr snapToGrid="0">
      <p:cViewPr varScale="1">
        <p:scale>
          <a:sx n="84" d="100"/>
          <a:sy n="84" d="100"/>
        </p:scale>
        <p:origin x="2344" y="1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76bedb4b71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76bedb4b7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NZ" sz="1100" b="0" i="0" u="none" strike="noStrike" cap="none" dirty="0">
                <a:solidFill>
                  <a:srgbClr val="000000"/>
                </a:solidFill>
                <a:effectLst/>
                <a:latin typeface="Arial"/>
                <a:ea typeface="Arial"/>
                <a:cs typeface="Arial"/>
                <a:sym typeface="Arial"/>
              </a:rPr>
              <a:t>The number of buses we see, 1.54 an hour for every direction, or one bus every 38 minutes on average, is what you should expect to see in a suburb less than half our size. If we were to see an equitable level of service given our findings, we should see a bus about once every 18 minutes on average. This represents a deficit in the number of buses we see of more than 55%. So, to answer our original question: do we receive enough buses? Given the evidence we put forward, we would answer: decidedly not.</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76bedb4b71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76bedb4b71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lnSpc>
                <a:spcPct val="200000"/>
              </a:lnSpc>
            </a:pPr>
            <a:r>
              <a:rPr lang="en-NZ" sz="1100" b="0" i="0" u="none" strike="noStrike" cap="none" dirty="0">
                <a:solidFill>
                  <a:srgbClr val="000000"/>
                </a:solidFill>
                <a:effectLst/>
                <a:latin typeface="Arial"/>
                <a:ea typeface="Arial"/>
                <a:cs typeface="Arial"/>
                <a:sym typeface="Arial"/>
              </a:rPr>
              <a:t>The next issue we identified was the state of the on-peak </a:t>
            </a:r>
            <a:r>
              <a:rPr lang="en-NZ" sz="1100" b="0" i="0" u="none" strike="noStrike" cap="none" dirty="0" err="1">
                <a:solidFill>
                  <a:srgbClr val="000000"/>
                </a:solidFill>
                <a:effectLst/>
                <a:latin typeface="Arial"/>
                <a:ea typeface="Arial"/>
                <a:cs typeface="Arial"/>
                <a:sym typeface="Arial"/>
              </a:rPr>
              <a:t>Owhiro</a:t>
            </a:r>
            <a:r>
              <a:rPr lang="en-NZ" sz="1100" b="0" i="0" u="none" strike="noStrike" cap="none" dirty="0">
                <a:solidFill>
                  <a:srgbClr val="000000"/>
                </a:solidFill>
                <a:effectLst/>
                <a:latin typeface="Arial"/>
                <a:ea typeface="Arial"/>
                <a:cs typeface="Arial"/>
                <a:sym typeface="Arial"/>
              </a:rPr>
              <a:t> Bay Network</a:t>
            </a:r>
          </a:p>
          <a:p>
            <a:pPr rtl="0" fontAlgn="base">
              <a:lnSpc>
                <a:spcPct val="200000"/>
              </a:lnSpc>
            </a:pPr>
            <a:endParaRPr lang="en-NZ" sz="1100" b="0" i="0" u="none" strike="noStrike" cap="none" dirty="0">
              <a:solidFill>
                <a:srgbClr val="000000"/>
              </a:solidFill>
              <a:effectLst/>
              <a:latin typeface="Arial"/>
              <a:ea typeface="Arial"/>
              <a:cs typeface="Arial"/>
              <a:sym typeface="Arial"/>
            </a:endParaRPr>
          </a:p>
          <a:p>
            <a:pPr rtl="0" fontAlgn="base">
              <a:lnSpc>
                <a:spcPct val="200000"/>
              </a:lnSpc>
            </a:pPr>
            <a:r>
              <a:rPr lang="en-NZ" sz="1100" b="0" i="0" u="none" strike="noStrike" cap="none" dirty="0">
                <a:solidFill>
                  <a:srgbClr val="000000"/>
                </a:solidFill>
                <a:effectLst/>
                <a:latin typeface="Arial"/>
                <a:ea typeface="Arial"/>
                <a:cs typeface="Arial"/>
                <a:sym typeface="Arial"/>
              </a:rPr>
              <a:t>Many of us will </a:t>
            </a:r>
            <a:r>
              <a:rPr lang="en-NZ" sz="1100" b="1" i="0" u="none" strike="noStrike" cap="none" dirty="0">
                <a:solidFill>
                  <a:srgbClr val="000000"/>
                </a:solidFill>
                <a:effectLst/>
                <a:latin typeface="Arial"/>
                <a:ea typeface="Arial"/>
                <a:cs typeface="Arial"/>
                <a:sym typeface="Arial"/>
              </a:rPr>
              <a:t>mainly use just the on-peak network</a:t>
            </a:r>
            <a:r>
              <a:rPr lang="en-NZ" sz="1100" b="0" i="0" u="none" strike="noStrike" cap="none" dirty="0">
                <a:solidFill>
                  <a:srgbClr val="000000"/>
                </a:solidFill>
                <a:effectLst/>
                <a:latin typeface="Arial"/>
                <a:ea typeface="Arial"/>
                <a:cs typeface="Arial"/>
                <a:sym typeface="Arial"/>
              </a:rPr>
              <a:t>, that is the Route 39 to get to and from work. However, the state of our on-peak services is actually significantly worse than it used to be</a:t>
            </a:r>
          </a:p>
          <a:p>
            <a:pPr rtl="0" fontAlgn="base">
              <a:lnSpc>
                <a:spcPct val="200000"/>
              </a:lnSpc>
            </a:pPr>
            <a:r>
              <a:rPr lang="en-NZ" sz="1100" b="0" i="0" u="none" strike="noStrike" cap="none" dirty="0">
                <a:solidFill>
                  <a:srgbClr val="000000"/>
                </a:solidFill>
                <a:effectLst/>
                <a:latin typeface="Arial"/>
                <a:ea typeface="Arial"/>
                <a:cs typeface="Arial"/>
                <a:sym typeface="Arial"/>
              </a:rPr>
              <a:t>What I’ll run you through is a comparison between the current on-peak network today, and what it looked like 7-8 years ago</a:t>
            </a:r>
          </a:p>
          <a:p>
            <a:pPr rtl="0" fontAlgn="base">
              <a:lnSpc>
                <a:spcPct val="200000"/>
              </a:lnSpc>
            </a:pPr>
            <a:endParaRPr lang="en-NZ" sz="1100" b="0" i="0" u="none" strike="noStrike" cap="none" dirty="0">
              <a:solidFill>
                <a:srgbClr val="000000"/>
              </a:solidFill>
              <a:effectLst/>
              <a:latin typeface="Arial"/>
              <a:ea typeface="Arial"/>
              <a:cs typeface="Arial"/>
              <a:sym typeface="Arial"/>
            </a:endParaRPr>
          </a:p>
          <a:p>
            <a:pPr rtl="0" fontAlgn="base">
              <a:lnSpc>
                <a:spcPct val="200000"/>
              </a:lnSpc>
            </a:pPr>
            <a:r>
              <a:rPr lang="en-NZ" sz="1100" b="0" i="0" u="none" strike="noStrike" cap="none" dirty="0">
                <a:solidFill>
                  <a:srgbClr val="000000"/>
                </a:solidFill>
                <a:effectLst/>
                <a:latin typeface="Arial"/>
                <a:ea typeface="Arial"/>
                <a:cs typeface="Arial"/>
                <a:sym typeface="Arial"/>
              </a:rPr>
              <a:t>Prior to mid-2018, there was the old Route 4, and it went to </a:t>
            </a:r>
            <a:r>
              <a:rPr lang="en-NZ" sz="1100" b="0" i="0" u="none" strike="noStrike" cap="none" dirty="0" err="1">
                <a:solidFill>
                  <a:srgbClr val="000000"/>
                </a:solidFill>
                <a:effectLst/>
                <a:latin typeface="Arial"/>
                <a:ea typeface="Arial"/>
                <a:cs typeface="Arial"/>
                <a:sym typeface="Arial"/>
              </a:rPr>
              <a:t>Ōwhiro</a:t>
            </a:r>
            <a:r>
              <a:rPr lang="en-NZ" sz="1100" b="0" i="0" u="none" strike="noStrike" cap="none" dirty="0">
                <a:solidFill>
                  <a:srgbClr val="000000"/>
                </a:solidFill>
                <a:effectLst/>
                <a:latin typeface="Arial"/>
                <a:ea typeface="Arial"/>
                <a:cs typeface="Arial"/>
                <a:sym typeface="Arial"/>
              </a:rPr>
              <a:t> Bay. </a:t>
            </a:r>
          </a:p>
          <a:p>
            <a:pPr lvl="1" rtl="0" fontAlgn="base">
              <a:lnSpc>
                <a:spcPct val="200000"/>
              </a:lnSpc>
            </a:pPr>
            <a:r>
              <a:rPr lang="en-NZ" sz="1100" b="0" i="0" u="none" strike="noStrike" cap="none" dirty="0">
                <a:solidFill>
                  <a:srgbClr val="000000"/>
                </a:solidFill>
                <a:effectLst/>
                <a:latin typeface="Arial"/>
                <a:ea typeface="Arial"/>
                <a:cs typeface="Arial"/>
                <a:sym typeface="Arial"/>
              </a:rPr>
              <a:t>More than a dozen services a day, over pretty decent hours of service, and on exceptional frequency — once every 10 minutes during peak rush hour and about 20 to 25 minutes during the slower parts of the on-peak</a:t>
            </a:r>
          </a:p>
          <a:p>
            <a:pPr lvl="1" rtl="0" fontAlgn="base">
              <a:lnSpc>
                <a:spcPct val="200000"/>
              </a:lnSpc>
            </a:pPr>
            <a:endParaRPr lang="en-NZ" sz="1100" b="0" i="0" u="none" strike="noStrike" cap="none" dirty="0">
              <a:solidFill>
                <a:srgbClr val="000000"/>
              </a:solidFill>
              <a:effectLst/>
              <a:latin typeface="Arial"/>
              <a:ea typeface="Arial"/>
              <a:cs typeface="Arial"/>
              <a:sym typeface="Arial"/>
            </a:endParaRPr>
          </a:p>
          <a:p>
            <a:pPr rtl="0" fontAlgn="base">
              <a:lnSpc>
                <a:spcPct val="200000"/>
              </a:lnSpc>
            </a:pPr>
            <a:r>
              <a:rPr lang="en-NZ" sz="1100" b="0" i="0" u="none" strike="noStrike" cap="none" dirty="0">
                <a:solidFill>
                  <a:srgbClr val="000000"/>
                </a:solidFill>
                <a:effectLst/>
                <a:latin typeface="Arial"/>
                <a:ea typeface="Arial"/>
                <a:cs typeface="Arial"/>
                <a:sym typeface="Arial"/>
              </a:rPr>
              <a:t>The Route 4 was replaced with the 29e in 2018, which in 2020 was replaced by the Route 39, which is currently the only on-peak service that is available to us</a:t>
            </a:r>
          </a:p>
          <a:p>
            <a:pPr rtl="0" fontAlgn="base">
              <a:lnSpc>
                <a:spcPct val="200000"/>
              </a:lnSpc>
            </a:pPr>
            <a:endParaRPr lang="en-NZ" b="0" dirty="0">
              <a:effectLst/>
            </a:endParaRPr>
          </a:p>
          <a:p>
            <a:pPr rtl="0" fontAlgn="base">
              <a:lnSpc>
                <a:spcPct val="200000"/>
              </a:lnSpc>
            </a:pPr>
            <a:r>
              <a:rPr lang="en-NZ" sz="1100" b="0" i="0" u="none" strike="noStrike" cap="none" dirty="0">
                <a:solidFill>
                  <a:srgbClr val="000000"/>
                </a:solidFill>
                <a:effectLst/>
                <a:latin typeface="Arial"/>
                <a:ea typeface="Arial"/>
                <a:cs typeface="Arial"/>
                <a:sym typeface="Arial"/>
              </a:rPr>
              <a:t>We bring up the Route 4 because, compared to what we have now, our Route 39 appears sorely lacking in what it could have been</a:t>
            </a:r>
          </a:p>
          <a:p>
            <a:pPr marL="0" lvl="0" indent="0" algn="l" rtl="0">
              <a:lnSpc>
                <a:spcPct val="200000"/>
              </a:lnSpc>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76bedb4b71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76bedb4b71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r>
              <a:rPr lang="en-NZ" sz="1100" b="0" i="0" u="none" strike="noStrike" cap="none" dirty="0">
                <a:solidFill>
                  <a:srgbClr val="000000"/>
                </a:solidFill>
                <a:effectLst/>
                <a:latin typeface="Arial"/>
                <a:ea typeface="Arial"/>
                <a:cs typeface="Arial"/>
                <a:sym typeface="Arial"/>
              </a:rPr>
              <a:t>Here we have a straight comparison between the two, with the Old Route 4 on the left and the Route 39 on the right</a:t>
            </a:r>
          </a:p>
          <a:p>
            <a:pPr rtl="0" fontAlgn="base"/>
            <a:endParaRPr lang="en-NZ" sz="1100" b="0" i="0" u="none" strike="noStrike" cap="none" dirty="0">
              <a:solidFill>
                <a:srgbClr val="000000"/>
              </a:solidFill>
              <a:effectLst/>
              <a:latin typeface="Arial"/>
              <a:ea typeface="Arial"/>
              <a:cs typeface="Arial"/>
              <a:sym typeface="Arial"/>
            </a:endParaRPr>
          </a:p>
          <a:p>
            <a:pPr rtl="0" fontAlgn="base"/>
            <a:r>
              <a:rPr lang="en-NZ" sz="1100" b="0" i="0" u="none" strike="noStrike" cap="none" dirty="0">
                <a:solidFill>
                  <a:srgbClr val="000000"/>
                </a:solidFill>
                <a:effectLst/>
                <a:latin typeface="Arial"/>
                <a:ea typeface="Arial"/>
                <a:cs typeface="Arial"/>
                <a:sym typeface="Arial"/>
              </a:rPr>
              <a:t>As you can see, the services we see in </a:t>
            </a:r>
            <a:r>
              <a:rPr lang="en-NZ" sz="1100" b="0" i="0" u="none" strike="noStrike" cap="none" dirty="0" err="1">
                <a:solidFill>
                  <a:srgbClr val="000000"/>
                </a:solidFill>
                <a:effectLst/>
                <a:latin typeface="Arial"/>
                <a:ea typeface="Arial"/>
                <a:cs typeface="Arial"/>
                <a:sym typeface="Arial"/>
              </a:rPr>
              <a:t>Ōwhiro</a:t>
            </a:r>
            <a:r>
              <a:rPr lang="en-NZ" sz="1100" b="0" i="0" u="none" strike="noStrike" cap="none" dirty="0">
                <a:solidFill>
                  <a:srgbClr val="000000"/>
                </a:solidFill>
                <a:effectLst/>
                <a:latin typeface="Arial"/>
                <a:ea typeface="Arial"/>
                <a:cs typeface="Arial"/>
                <a:sym typeface="Arial"/>
              </a:rPr>
              <a:t> Bay have gone considerably backwards.</a:t>
            </a:r>
            <a:br>
              <a:rPr lang="en-NZ" b="0" dirty="0">
                <a:effectLst/>
              </a:rPr>
            </a:br>
            <a:endParaRPr lang="en-NZ" sz="1100" b="0" i="0" u="none" strike="noStrike" cap="none" dirty="0">
              <a:solidFill>
                <a:srgbClr val="000000"/>
              </a:solidFill>
              <a:effectLst/>
              <a:latin typeface="Arial"/>
              <a:ea typeface="Arial"/>
              <a:cs typeface="Arial"/>
              <a:sym typeface="Arial"/>
            </a:endParaRPr>
          </a:p>
          <a:p>
            <a:pPr rtl="0" fontAlgn="base"/>
            <a:r>
              <a:rPr lang="en-NZ" sz="1100" b="0" i="0" u="none" strike="noStrike" cap="none" dirty="0">
                <a:solidFill>
                  <a:srgbClr val="000000"/>
                </a:solidFill>
                <a:effectLst/>
                <a:latin typeface="Arial"/>
                <a:ea typeface="Arial"/>
                <a:cs typeface="Arial"/>
                <a:sym typeface="Arial"/>
              </a:rPr>
              <a:t>This is already pretty bad, but what we learnt was that during the 2018 changes, many suburbs actually saw improved services</a:t>
            </a: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76bedb4b71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76bedb4b71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r>
              <a:rPr lang="en-NZ" sz="1100" b="0" i="0" u="none" strike="noStrike" cap="none" dirty="0">
                <a:solidFill>
                  <a:srgbClr val="000000"/>
                </a:solidFill>
                <a:effectLst/>
                <a:latin typeface="Arial"/>
                <a:ea typeface="Arial"/>
                <a:cs typeface="Arial"/>
                <a:sym typeface="Arial"/>
              </a:rPr>
              <a:t>This graph shows that between 2017 to now, suburbs like Houghton Bay and Lyall Bay have seen considerable increases in the number of services they see a day. </a:t>
            </a:r>
          </a:p>
          <a:p>
            <a:pPr rtl="0" fontAlgn="base"/>
            <a:endParaRPr lang="en-NZ" sz="1100" b="0" i="0" u="none" strike="noStrike" cap="none" dirty="0">
              <a:solidFill>
                <a:srgbClr val="000000"/>
              </a:solidFill>
              <a:effectLst/>
              <a:latin typeface="Arial"/>
              <a:ea typeface="Arial"/>
              <a:cs typeface="Arial"/>
              <a:sym typeface="Arial"/>
            </a:endParaRPr>
          </a:p>
          <a:p>
            <a:pPr rtl="0" fontAlgn="base"/>
            <a:r>
              <a:rPr lang="en-NZ" sz="1100" b="0" i="0" u="none" strike="noStrike" cap="none" dirty="0">
                <a:solidFill>
                  <a:srgbClr val="000000"/>
                </a:solidFill>
                <a:effectLst/>
                <a:latin typeface="Arial"/>
                <a:ea typeface="Arial"/>
                <a:cs typeface="Arial"/>
                <a:sym typeface="Arial"/>
              </a:rPr>
              <a:t>But </a:t>
            </a:r>
            <a:r>
              <a:rPr lang="en-NZ" sz="1100" b="0" i="0" u="none" strike="noStrike" cap="none" dirty="0" err="1">
                <a:solidFill>
                  <a:srgbClr val="000000"/>
                </a:solidFill>
                <a:effectLst/>
                <a:latin typeface="Arial"/>
                <a:ea typeface="Arial"/>
                <a:cs typeface="Arial"/>
                <a:sym typeface="Arial"/>
              </a:rPr>
              <a:t>Ōwhiro</a:t>
            </a:r>
            <a:r>
              <a:rPr lang="en-NZ" sz="1100" b="0" i="0" u="none" strike="noStrike" cap="none" dirty="0">
                <a:solidFill>
                  <a:srgbClr val="000000"/>
                </a:solidFill>
                <a:effectLst/>
                <a:latin typeface="Arial"/>
                <a:ea typeface="Arial"/>
                <a:cs typeface="Arial"/>
                <a:sym typeface="Arial"/>
              </a:rPr>
              <a:t> Bay… saw a 62% reduction in On-peak services over this time period</a:t>
            </a:r>
            <a:br>
              <a:rPr lang="en-NZ" b="0" dirty="0">
                <a:effectLst/>
              </a:rPr>
            </a:br>
            <a:endParaRPr lang="en-NZ" sz="1100" b="0" i="0" u="none" strike="noStrike" cap="none" dirty="0">
              <a:solidFill>
                <a:srgbClr val="000000"/>
              </a:solidFill>
              <a:effectLst/>
              <a:latin typeface="Arial"/>
              <a:ea typeface="Arial"/>
              <a:cs typeface="Arial"/>
              <a:sym typeface="Arial"/>
            </a:endParaRPr>
          </a:p>
          <a:p>
            <a:pPr rtl="0" fontAlgn="base"/>
            <a:r>
              <a:rPr lang="en-NZ" sz="1100" b="0" i="0" u="none" strike="noStrike" cap="none" dirty="0" err="1">
                <a:solidFill>
                  <a:srgbClr val="000000"/>
                </a:solidFill>
                <a:effectLst/>
                <a:latin typeface="Arial"/>
                <a:ea typeface="Arial"/>
                <a:cs typeface="Arial"/>
                <a:sym typeface="Arial"/>
              </a:rPr>
              <a:t>Maupuia</a:t>
            </a:r>
            <a:r>
              <a:rPr lang="en-NZ" sz="1100" b="0" i="0" u="none" strike="noStrike" cap="none" dirty="0">
                <a:solidFill>
                  <a:srgbClr val="000000"/>
                </a:solidFill>
                <a:effectLst/>
                <a:latin typeface="Arial"/>
                <a:ea typeface="Arial"/>
                <a:cs typeface="Arial"/>
                <a:sym typeface="Arial"/>
              </a:rPr>
              <a:t> was the only other suburb to see cuts to its on-peak bus numbers, but these cuts are not even remotely comparable in their severity to what </a:t>
            </a:r>
            <a:r>
              <a:rPr lang="en-NZ" sz="1100" b="0" i="0" u="none" strike="noStrike" cap="none" dirty="0" err="1">
                <a:solidFill>
                  <a:srgbClr val="000000"/>
                </a:solidFill>
                <a:effectLst/>
                <a:latin typeface="Arial"/>
                <a:ea typeface="Arial"/>
                <a:cs typeface="Arial"/>
                <a:sym typeface="Arial"/>
              </a:rPr>
              <a:t>Metlink</a:t>
            </a:r>
            <a:r>
              <a:rPr lang="en-NZ" sz="1100" b="0" i="0" u="none" strike="noStrike" cap="none" dirty="0">
                <a:solidFill>
                  <a:srgbClr val="000000"/>
                </a:solidFill>
                <a:effectLst/>
                <a:latin typeface="Arial"/>
                <a:ea typeface="Arial"/>
                <a:cs typeface="Arial"/>
                <a:sym typeface="Arial"/>
              </a:rPr>
              <a:t> did to </a:t>
            </a:r>
            <a:r>
              <a:rPr lang="en-NZ" sz="1100" b="0" i="0" u="none" strike="noStrike" cap="none" dirty="0" err="1">
                <a:solidFill>
                  <a:srgbClr val="000000"/>
                </a:solidFill>
                <a:effectLst/>
                <a:latin typeface="Arial"/>
                <a:ea typeface="Arial"/>
                <a:cs typeface="Arial"/>
                <a:sym typeface="Arial"/>
              </a:rPr>
              <a:t>Ōwhiro</a:t>
            </a:r>
            <a:r>
              <a:rPr lang="en-NZ" sz="1100" b="0" i="0" u="none" strike="noStrike" cap="none" dirty="0">
                <a:solidFill>
                  <a:srgbClr val="000000"/>
                </a:solidFill>
                <a:effectLst/>
                <a:latin typeface="Arial"/>
                <a:ea typeface="Arial"/>
                <a:cs typeface="Arial"/>
                <a:sym typeface="Arial"/>
              </a:rPr>
              <a:t> Bay with our Route 4</a:t>
            </a:r>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76bedb4b71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76bedb4b71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fontAlgn="base">
              <a:buFontTx/>
              <a:buNone/>
            </a:pPr>
            <a:r>
              <a:rPr lang="en-NZ" sz="1100" b="0" i="0" u="sng" strike="noStrike" cap="none" dirty="0">
                <a:solidFill>
                  <a:srgbClr val="000000"/>
                </a:solidFill>
                <a:effectLst/>
                <a:latin typeface="Arial"/>
                <a:ea typeface="Arial"/>
                <a:cs typeface="Arial"/>
                <a:sym typeface="Arial"/>
              </a:rPr>
              <a:t>But guess what, it gets even worse:</a:t>
            </a:r>
            <a:br>
              <a:rPr lang="en-NZ" b="0" dirty="0">
                <a:effectLst/>
              </a:rPr>
            </a:br>
            <a:endParaRPr lang="en-NZ" sz="1100" b="0" i="0" u="none" strike="noStrike" cap="none" dirty="0">
              <a:solidFill>
                <a:srgbClr val="000000"/>
              </a:solidFill>
              <a:effectLst/>
              <a:latin typeface="Arial"/>
              <a:ea typeface="Arial"/>
              <a:cs typeface="Arial"/>
              <a:sym typeface="Arial"/>
            </a:endParaRPr>
          </a:p>
          <a:p>
            <a:pPr rtl="0" fontAlgn="base"/>
            <a:r>
              <a:rPr lang="en-NZ" sz="1100" b="0" i="0" u="none" strike="noStrike" cap="none" dirty="0">
                <a:solidFill>
                  <a:srgbClr val="000000"/>
                </a:solidFill>
                <a:effectLst/>
                <a:latin typeface="Arial"/>
                <a:ea typeface="Arial"/>
                <a:cs typeface="Arial"/>
                <a:sym typeface="Arial"/>
              </a:rPr>
              <a:t>In 2024, there was only one month where </a:t>
            </a:r>
            <a:r>
              <a:rPr lang="en-NZ" sz="1100" b="1" i="0" u="none" strike="noStrike" cap="none" dirty="0">
                <a:solidFill>
                  <a:srgbClr val="000000"/>
                </a:solidFill>
                <a:effectLst/>
                <a:latin typeface="Arial"/>
                <a:ea typeface="Arial"/>
                <a:cs typeface="Arial"/>
                <a:sym typeface="Arial"/>
              </a:rPr>
              <a:t>Route 39’s reliability </a:t>
            </a:r>
            <a:r>
              <a:rPr lang="en-NZ" sz="1100" b="0" i="0" u="none" strike="noStrike" cap="none" dirty="0">
                <a:solidFill>
                  <a:srgbClr val="000000"/>
                </a:solidFill>
                <a:effectLst/>
                <a:latin typeface="Arial"/>
                <a:ea typeface="Arial"/>
                <a:cs typeface="Arial"/>
                <a:sym typeface="Arial"/>
              </a:rPr>
              <a:t>was high enough to meet </a:t>
            </a:r>
            <a:r>
              <a:rPr lang="en-NZ" sz="1100" b="0" i="0" u="none" strike="noStrike" cap="none" dirty="0" err="1">
                <a:solidFill>
                  <a:srgbClr val="000000"/>
                </a:solidFill>
                <a:effectLst/>
                <a:latin typeface="Arial"/>
                <a:ea typeface="Arial"/>
                <a:cs typeface="Arial"/>
                <a:sym typeface="Arial"/>
              </a:rPr>
              <a:t>Metlink’s</a:t>
            </a:r>
            <a:r>
              <a:rPr lang="en-NZ" sz="1100" b="0" i="0" u="none" strike="noStrike" cap="none" dirty="0">
                <a:solidFill>
                  <a:srgbClr val="000000"/>
                </a:solidFill>
                <a:effectLst/>
                <a:latin typeface="Arial"/>
                <a:ea typeface="Arial"/>
                <a:cs typeface="Arial"/>
                <a:sym typeface="Arial"/>
              </a:rPr>
              <a:t> own standards of satisfactory performance (95% reliability)</a:t>
            </a:r>
          </a:p>
          <a:p>
            <a:pPr rtl="0"/>
            <a:endParaRPr lang="en-NZ" b="0" dirty="0">
              <a:effectLst/>
            </a:endParaRPr>
          </a:p>
          <a:p>
            <a:pPr rtl="0" fontAlgn="base"/>
            <a:r>
              <a:rPr lang="en-NZ" sz="1100" b="0" i="0" u="none" strike="noStrike" cap="none" dirty="0">
                <a:solidFill>
                  <a:srgbClr val="000000"/>
                </a:solidFill>
                <a:effectLst/>
                <a:latin typeface="Arial"/>
                <a:ea typeface="Arial"/>
                <a:cs typeface="Arial"/>
                <a:sym typeface="Arial"/>
              </a:rPr>
              <a:t>It is one of the </a:t>
            </a:r>
            <a:r>
              <a:rPr lang="en-NZ" sz="1100" b="1" i="0" u="none" strike="noStrike" cap="none" dirty="0">
                <a:solidFill>
                  <a:srgbClr val="000000"/>
                </a:solidFill>
                <a:effectLst/>
                <a:latin typeface="Arial"/>
                <a:ea typeface="Arial"/>
                <a:cs typeface="Arial"/>
                <a:sym typeface="Arial"/>
              </a:rPr>
              <a:t>most cancelled</a:t>
            </a:r>
            <a:r>
              <a:rPr lang="en-NZ" sz="1100" b="0" i="0" u="none" strike="noStrike" cap="none" dirty="0">
                <a:solidFill>
                  <a:srgbClr val="000000"/>
                </a:solidFill>
                <a:effectLst/>
                <a:latin typeface="Arial"/>
                <a:ea typeface="Arial"/>
                <a:cs typeface="Arial"/>
                <a:sym typeface="Arial"/>
              </a:rPr>
              <a:t> services in the network. During the 2023 driver shortages, it had ~20% of all services cancelled</a:t>
            </a:r>
          </a:p>
          <a:p>
            <a:pPr rtl="0"/>
            <a:endParaRPr lang="en-NZ" b="0" dirty="0">
              <a:effectLst/>
            </a:endParaRPr>
          </a:p>
          <a:p>
            <a:pPr rtl="0" fontAlgn="base"/>
            <a:r>
              <a:rPr lang="en-NZ" sz="1100" b="0" i="0" u="none" strike="noStrike" cap="none" dirty="0">
                <a:solidFill>
                  <a:srgbClr val="000000"/>
                </a:solidFill>
                <a:effectLst/>
                <a:latin typeface="Arial"/>
                <a:ea typeface="Arial"/>
                <a:cs typeface="Arial"/>
                <a:sym typeface="Arial"/>
              </a:rPr>
              <a:t>Its low service numbers mean that it is at much greater capacity, </a:t>
            </a:r>
            <a:r>
              <a:rPr lang="en-NZ" sz="1100" b="1" i="0" u="none" strike="noStrike" cap="none" dirty="0">
                <a:solidFill>
                  <a:srgbClr val="000000"/>
                </a:solidFill>
                <a:effectLst/>
                <a:latin typeface="Arial"/>
                <a:ea typeface="Arial"/>
                <a:cs typeface="Arial"/>
                <a:sym typeface="Arial"/>
              </a:rPr>
              <a:t>often overcapacity</a:t>
            </a:r>
            <a:r>
              <a:rPr lang="en-NZ" sz="1100" b="0" i="0" u="none" strike="noStrike" cap="none" dirty="0">
                <a:solidFill>
                  <a:srgbClr val="000000"/>
                </a:solidFill>
                <a:effectLst/>
                <a:latin typeface="Arial"/>
                <a:ea typeface="Arial"/>
                <a:cs typeface="Arial"/>
                <a:sym typeface="Arial"/>
              </a:rPr>
              <a:t>, to service even more people than the old Route 4 used to</a:t>
            </a:r>
          </a:p>
          <a:p>
            <a:pPr rtl="0"/>
            <a:endParaRPr lang="en-NZ" b="0" dirty="0">
              <a:effectLst/>
            </a:endParaRPr>
          </a:p>
          <a:p>
            <a:pPr rtl="0" fontAlgn="base"/>
            <a:r>
              <a:rPr lang="en-NZ" sz="1100" b="0" i="0" u="none" strike="noStrike" cap="none" dirty="0">
                <a:solidFill>
                  <a:srgbClr val="000000"/>
                </a:solidFill>
                <a:effectLst/>
                <a:latin typeface="Arial"/>
                <a:ea typeface="Arial"/>
                <a:cs typeface="Arial"/>
                <a:sym typeface="Arial"/>
              </a:rPr>
              <a:t>Route 39 is the </a:t>
            </a:r>
            <a:r>
              <a:rPr lang="en-NZ" sz="1100" b="1" i="0" u="none" strike="noStrike" cap="none" dirty="0">
                <a:solidFill>
                  <a:srgbClr val="000000"/>
                </a:solidFill>
                <a:effectLst/>
                <a:latin typeface="Arial"/>
                <a:ea typeface="Arial"/>
                <a:cs typeface="Arial"/>
                <a:sym typeface="Arial"/>
              </a:rPr>
              <a:t>most infrequent on-peak bus service</a:t>
            </a:r>
            <a:r>
              <a:rPr lang="en-NZ" sz="1100" b="0" i="0" u="none" strike="noStrike" cap="none" dirty="0">
                <a:solidFill>
                  <a:srgbClr val="000000"/>
                </a:solidFill>
                <a:effectLst/>
                <a:latin typeface="Arial"/>
                <a:ea typeface="Arial"/>
                <a:cs typeface="Arial"/>
                <a:sym typeface="Arial"/>
              </a:rPr>
              <a:t> in the entire network, with </a:t>
            </a:r>
            <a:r>
              <a:rPr lang="en-NZ" sz="1100" b="1" i="0" u="none" strike="noStrike" cap="none" dirty="0">
                <a:solidFill>
                  <a:srgbClr val="000000"/>
                </a:solidFill>
                <a:effectLst/>
                <a:latin typeface="Arial"/>
                <a:ea typeface="Arial"/>
                <a:cs typeface="Arial"/>
                <a:sym typeface="Arial"/>
              </a:rPr>
              <a:t>one bus every half-an-hour for when it operates</a:t>
            </a:r>
            <a:r>
              <a:rPr lang="en-NZ" sz="1100" b="0" i="0" u="none" strike="noStrike" cap="none" dirty="0">
                <a:solidFill>
                  <a:srgbClr val="000000"/>
                </a:solidFill>
                <a:effectLst/>
                <a:latin typeface="Arial"/>
                <a:ea typeface="Arial"/>
                <a:cs typeface="Arial"/>
                <a:sym typeface="Arial"/>
              </a:rPr>
              <a:t>. The next slowest is the Moa Point Route 30x, which comes about once every 20 minutes</a:t>
            </a:r>
          </a:p>
          <a:p>
            <a:pPr rtl="0" fontAlgn="base"/>
            <a:endParaRPr lang="en-NZ" sz="1100" b="0" i="0" u="none" strike="noStrike" cap="none" dirty="0">
              <a:solidFill>
                <a:srgbClr val="000000"/>
              </a:solidFill>
              <a:effectLst/>
              <a:latin typeface="Arial"/>
              <a:ea typeface="Arial"/>
              <a:cs typeface="Arial"/>
              <a:sym typeface="Arial"/>
            </a:endParaRPr>
          </a:p>
          <a:p>
            <a:pPr rtl="0" fontAlgn="base"/>
            <a:r>
              <a:rPr lang="en-NZ" sz="1100" b="0" i="0" u="none" strike="noStrike" cap="none" dirty="0">
                <a:solidFill>
                  <a:srgbClr val="000000"/>
                </a:solidFill>
                <a:effectLst/>
                <a:latin typeface="Arial"/>
                <a:ea typeface="Arial"/>
                <a:cs typeface="Arial"/>
                <a:sym typeface="Arial"/>
              </a:rPr>
              <a:t>Finally, Route 39 is the only on-peak bus service in the entire bus network to see its last morning </a:t>
            </a:r>
            <a:r>
              <a:rPr lang="en-NZ" sz="1100" b="1" i="0" u="none" strike="noStrike" cap="none" dirty="0">
                <a:solidFill>
                  <a:srgbClr val="000000"/>
                </a:solidFill>
                <a:effectLst/>
                <a:latin typeface="Arial"/>
                <a:ea typeface="Arial"/>
                <a:cs typeface="Arial"/>
                <a:sym typeface="Arial"/>
              </a:rPr>
              <a:t>service finish before the school drop-off</a:t>
            </a:r>
            <a:r>
              <a:rPr lang="en-NZ" sz="1100" b="0" i="0" u="none" strike="noStrike" cap="none" dirty="0">
                <a:solidFill>
                  <a:srgbClr val="000000"/>
                </a:solidFill>
                <a:effectLst/>
                <a:latin typeface="Arial"/>
                <a:ea typeface="Arial"/>
                <a:cs typeface="Arial"/>
                <a:sym typeface="Arial"/>
              </a:rPr>
              <a:t> window begins, making it </a:t>
            </a:r>
            <a:r>
              <a:rPr lang="en-NZ" sz="1100" b="1" i="0" u="none" strike="noStrike" cap="none" dirty="0">
                <a:solidFill>
                  <a:srgbClr val="000000"/>
                </a:solidFill>
                <a:effectLst/>
                <a:latin typeface="Arial"/>
                <a:ea typeface="Arial"/>
                <a:cs typeface="Arial"/>
                <a:sym typeface="Arial"/>
              </a:rPr>
              <a:t>impossible for working parents to drop-off their children here at </a:t>
            </a:r>
            <a:r>
              <a:rPr lang="en-NZ" sz="1100" b="1" i="0" u="none" strike="noStrike" cap="none" dirty="0" err="1">
                <a:solidFill>
                  <a:srgbClr val="000000"/>
                </a:solidFill>
                <a:effectLst/>
                <a:latin typeface="Arial"/>
                <a:ea typeface="Arial"/>
                <a:cs typeface="Arial"/>
                <a:sym typeface="Arial"/>
              </a:rPr>
              <a:t>Ōwhiro</a:t>
            </a:r>
            <a:r>
              <a:rPr lang="en-NZ" sz="1100" b="1" i="0" u="none" strike="noStrike" cap="none" dirty="0">
                <a:solidFill>
                  <a:srgbClr val="000000"/>
                </a:solidFill>
                <a:effectLst/>
                <a:latin typeface="Arial"/>
                <a:ea typeface="Arial"/>
                <a:cs typeface="Arial"/>
                <a:sym typeface="Arial"/>
              </a:rPr>
              <a:t> Bay School</a:t>
            </a:r>
            <a:r>
              <a:rPr lang="en-NZ" sz="1100" b="0" i="0" u="none" strike="noStrike" cap="none" dirty="0">
                <a:solidFill>
                  <a:srgbClr val="000000"/>
                </a:solidFill>
                <a:effectLst/>
                <a:latin typeface="Arial"/>
                <a:ea typeface="Arial"/>
                <a:cs typeface="Arial"/>
                <a:sym typeface="Arial"/>
              </a:rPr>
              <a:t> and be able to take the bus to work in the city</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76bedb4b71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76bedb4b71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NZ" sz="1100" b="0" i="0" u="none" strike="noStrike" cap="none" dirty="0">
                <a:solidFill>
                  <a:srgbClr val="000000"/>
                </a:solidFill>
                <a:effectLst/>
                <a:latin typeface="Arial"/>
                <a:ea typeface="Arial"/>
                <a:cs typeface="Arial"/>
                <a:sym typeface="Arial"/>
              </a:rPr>
              <a:t>We received feedback from people of incredibly varied backgrounds, and because of our very significant sample size, we feel confident in saying the results we obtained are highly relevant and indicative in explaining how we as a community use and feel about our local bus network </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77bba284b7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77bba284b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NZ" sz="1100" b="0" i="0" u="none" strike="noStrike" cap="none" dirty="0">
                <a:solidFill>
                  <a:srgbClr val="000000"/>
                </a:solidFill>
                <a:effectLst/>
                <a:latin typeface="Arial"/>
                <a:ea typeface="Arial"/>
                <a:cs typeface="Arial"/>
                <a:sym typeface="Arial"/>
              </a:rPr>
              <a:t>We build on these findings because they help paint a picture about something many residents say they do frequently</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77bba284b7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77bba284b7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77bba284b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77bba284b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r>
              <a:rPr lang="en-NZ" sz="1100" b="0" i="0" u="none" strike="noStrike" cap="none" dirty="0">
                <a:solidFill>
                  <a:srgbClr val="000000"/>
                </a:solidFill>
                <a:effectLst/>
                <a:latin typeface="Arial"/>
                <a:ea typeface="Arial"/>
                <a:cs typeface="Arial"/>
                <a:sym typeface="Arial"/>
              </a:rPr>
              <a:t>We asked residents to rate their satisfaction with the local bus network on a scale of 0 to 10, with 0 being “it couldn’t get worse”, 5 being neither satisfied nor dissatisfied, and 10 being “it’s perfect”.  </a:t>
            </a:r>
          </a:p>
          <a:p>
            <a:pPr rtl="0" fontAlgn="base"/>
            <a:endParaRPr lang="en-NZ" b="0" dirty="0">
              <a:effectLst/>
            </a:endParaRPr>
          </a:p>
          <a:p>
            <a:pPr rtl="0" fontAlgn="base"/>
            <a:r>
              <a:rPr lang="en-NZ" sz="1100" b="0" i="0" u="none" strike="noStrike" cap="none" dirty="0">
                <a:solidFill>
                  <a:srgbClr val="000000"/>
                </a:solidFill>
                <a:effectLst/>
                <a:latin typeface="Arial"/>
                <a:ea typeface="Arial"/>
                <a:cs typeface="Arial"/>
                <a:sym typeface="Arial"/>
              </a:rPr>
              <a:t>In fact, the next most dissatisfied demographic in the entire region according to </a:t>
            </a:r>
            <a:r>
              <a:rPr lang="en-NZ" sz="1100" b="0" i="0" u="none" strike="noStrike" cap="none" dirty="0" err="1">
                <a:solidFill>
                  <a:srgbClr val="000000"/>
                </a:solidFill>
                <a:effectLst/>
                <a:latin typeface="Arial"/>
                <a:ea typeface="Arial"/>
                <a:cs typeface="Arial"/>
                <a:sym typeface="Arial"/>
              </a:rPr>
              <a:t>Metlink</a:t>
            </a:r>
            <a:r>
              <a:rPr lang="en-NZ" sz="1100" b="0" i="0" u="none" strike="noStrike" cap="none" dirty="0">
                <a:solidFill>
                  <a:srgbClr val="000000"/>
                </a:solidFill>
                <a:effectLst/>
                <a:latin typeface="Arial"/>
                <a:ea typeface="Arial"/>
                <a:cs typeface="Arial"/>
                <a:sym typeface="Arial"/>
              </a:rPr>
              <a:t> this year comes from users of the Wairarapa Train Line which is about 40%, which is only half as much as the average </a:t>
            </a:r>
            <a:r>
              <a:rPr lang="en-NZ" sz="1100" b="0" i="0" u="none" strike="noStrike" cap="none" dirty="0" err="1">
                <a:solidFill>
                  <a:srgbClr val="000000"/>
                </a:solidFill>
                <a:effectLst/>
                <a:latin typeface="Arial"/>
                <a:ea typeface="Arial"/>
                <a:cs typeface="Arial"/>
                <a:sym typeface="Arial"/>
              </a:rPr>
              <a:t>Ōwhiro</a:t>
            </a:r>
            <a:r>
              <a:rPr lang="en-NZ" sz="1100" b="0" i="0" u="none" strike="noStrike" cap="none" dirty="0">
                <a:solidFill>
                  <a:srgbClr val="000000"/>
                </a:solidFill>
                <a:effectLst/>
                <a:latin typeface="Arial"/>
                <a:ea typeface="Arial"/>
                <a:cs typeface="Arial"/>
                <a:sym typeface="Arial"/>
              </a:rPr>
              <a:t> Bay resident </a:t>
            </a:r>
          </a:p>
          <a:p>
            <a:pPr rtl="0"/>
            <a:endParaRPr lang="en-NZ" b="0" dirty="0">
              <a:effectLst/>
            </a:endParaRPr>
          </a:p>
          <a:p>
            <a:pPr rtl="0" fontAlgn="base"/>
            <a:r>
              <a:rPr lang="en-NZ" sz="1100" b="0" i="0" u="none" strike="noStrike" cap="none" dirty="0">
                <a:solidFill>
                  <a:srgbClr val="000000"/>
                </a:solidFill>
                <a:effectLst/>
                <a:latin typeface="Arial"/>
                <a:ea typeface="Arial"/>
                <a:cs typeface="Arial"/>
                <a:sym typeface="Arial"/>
              </a:rPr>
              <a:t>With this all said and done, we’d like everyone to pat themselves on the back for getting through the densest part of the evening as now we’d like to move on to our next section, which is the sharing of stories from members of the community </a:t>
            </a:r>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77226310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77226310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Stories and Testimony from Resident’s highlighted the need for more bus services in our suburb</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76d36b2260_0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76d36b2260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This should include:</a:t>
            </a:r>
            <a:endParaRPr/>
          </a:p>
          <a:p>
            <a:pPr marL="457200" lvl="0" indent="-298450" algn="l" rtl="0">
              <a:spcBef>
                <a:spcPts val="0"/>
              </a:spcBef>
              <a:spcAft>
                <a:spcPts val="0"/>
              </a:spcAft>
              <a:buSzPts val="1100"/>
              <a:buChar char="-"/>
            </a:pPr>
            <a:r>
              <a:rPr lang="en-GB"/>
              <a:t>Health and Safety info for the venue (i.e Emergency exits, toilets, etc.)</a:t>
            </a:r>
            <a:endParaRPr/>
          </a:p>
          <a:p>
            <a:pPr marL="457200" lvl="0" indent="-298450" algn="l" rtl="0">
              <a:spcBef>
                <a:spcPts val="0"/>
              </a:spcBef>
              <a:spcAft>
                <a:spcPts val="0"/>
              </a:spcAft>
              <a:buSzPts val="1100"/>
              <a:buChar char="-"/>
            </a:pPr>
            <a:r>
              <a:rPr lang="en-GB"/>
              <a:t>Thanks to OBS for hosting</a:t>
            </a:r>
            <a:endParaRPr/>
          </a:p>
          <a:p>
            <a:pPr marL="457200" lvl="0" indent="-298450" algn="l" rtl="0">
              <a:spcBef>
                <a:spcPts val="0"/>
              </a:spcBef>
              <a:spcAft>
                <a:spcPts val="0"/>
              </a:spcAft>
              <a:buSzPts val="1100"/>
              <a:buChar char="-"/>
            </a:pPr>
            <a:r>
              <a:rPr lang="en-GB"/>
              <a:t>Short Introduction of Jack and Arunan</a:t>
            </a:r>
            <a:endParaRPr/>
          </a:p>
          <a:p>
            <a:pPr marL="457200" lvl="0" indent="-298450" algn="l" rtl="0">
              <a:spcBef>
                <a:spcPts val="0"/>
              </a:spcBef>
              <a:spcAft>
                <a:spcPts val="0"/>
              </a:spcAft>
              <a:buSzPts val="1100"/>
              <a:buChar char="-"/>
            </a:pPr>
            <a:r>
              <a:rPr lang="en-GB"/>
              <a:t>Acknowledgement of Candidates</a:t>
            </a:r>
            <a:endParaRPr/>
          </a:p>
          <a:p>
            <a:pPr marL="457200" lvl="0" indent="-298450" algn="l" rtl="0">
              <a:spcBef>
                <a:spcPts val="0"/>
              </a:spcBef>
              <a:spcAft>
                <a:spcPts val="0"/>
              </a:spcAft>
              <a:buSzPts val="1100"/>
              <a:buChar char="-"/>
            </a:pPr>
            <a:r>
              <a:rPr lang="en-GB"/>
              <a:t>Acknowledgement of Residents who have shown up</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76d36b2260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76d36b2260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r>
              <a:rPr lang="en-NZ" sz="1100" b="0" i="0" u="none" strike="noStrike" cap="none" dirty="0">
                <a:solidFill>
                  <a:srgbClr val="000000"/>
                </a:solidFill>
                <a:effectLst/>
                <a:latin typeface="Arial"/>
                <a:ea typeface="Arial"/>
                <a:cs typeface="Arial"/>
                <a:sym typeface="Arial"/>
              </a:rPr>
              <a:t>You’ve now heard both the numbers and the experiences of locals that tell you that we’ve got some pretty bad bus services in our suburb</a:t>
            </a:r>
            <a:br>
              <a:rPr lang="en-NZ" b="0" dirty="0">
                <a:effectLst/>
              </a:rPr>
            </a:br>
            <a:endParaRPr lang="en-NZ" sz="1100" b="0" i="0" u="none" strike="noStrike" cap="none" dirty="0">
              <a:solidFill>
                <a:srgbClr val="000000"/>
              </a:solidFill>
              <a:effectLst/>
              <a:latin typeface="Arial"/>
              <a:ea typeface="Arial"/>
              <a:cs typeface="Arial"/>
              <a:sym typeface="Arial"/>
            </a:endParaRPr>
          </a:p>
          <a:p>
            <a:pPr rtl="0" fontAlgn="base"/>
            <a:r>
              <a:rPr lang="en-NZ" sz="1100" b="0" i="0" u="none" strike="noStrike" cap="none" dirty="0">
                <a:solidFill>
                  <a:srgbClr val="000000"/>
                </a:solidFill>
                <a:effectLst/>
                <a:latin typeface="Arial"/>
                <a:ea typeface="Arial"/>
                <a:cs typeface="Arial"/>
                <a:sym typeface="Arial"/>
              </a:rPr>
              <a:t>But it doesn’t have to be like this. There are many simple solutions to the issues we face. Today we’ll be present three that we have identified</a:t>
            </a:r>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76d36b226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376d36b226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three recommendations are ones that we believe will have a significant impact on the bus service levels in our suburb</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798ebe7a6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798ebe7a6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Here are other possible solutions that could also help, and have been discussed amongst the community</a:t>
            </a:r>
          </a:p>
          <a:p>
            <a:pPr marL="171450" lvl="0" indent="-171450" algn="l" rtl="0">
              <a:spcBef>
                <a:spcPts val="0"/>
              </a:spcBef>
              <a:spcAft>
                <a:spcPts val="0"/>
              </a:spcAft>
            </a:pPr>
            <a:endParaRPr lang="en-US" dirty="0"/>
          </a:p>
          <a:p>
            <a:pPr marL="171450" lvl="0" indent="-171450" algn="l" rtl="0">
              <a:spcBef>
                <a:spcPts val="0"/>
              </a:spcBef>
              <a:spcAft>
                <a:spcPts val="0"/>
              </a:spcAft>
            </a:pPr>
            <a:r>
              <a:rPr lang="en-US" dirty="0"/>
              <a:t>Our discussion will mainly be focused on the initial three:</a:t>
            </a:r>
          </a:p>
          <a:p>
            <a:pPr marL="171450" lvl="0" indent="-171450" algn="l" rtl="0">
              <a:spcBef>
                <a:spcPts val="0"/>
              </a:spcBef>
              <a:spcAft>
                <a:spcPts val="0"/>
              </a:spcAft>
            </a:pPr>
            <a:endParaRPr lang="en-US" dirty="0"/>
          </a:p>
          <a:p>
            <a:pPr marL="685800" lvl="1" indent="-228600" algn="l" rtl="0">
              <a:spcBef>
                <a:spcPts val="0"/>
              </a:spcBef>
              <a:spcAft>
                <a:spcPts val="0"/>
              </a:spcAft>
              <a:buFont typeface="+mj-lt"/>
              <a:buAutoNum type="arabicPeriod"/>
            </a:pPr>
            <a:r>
              <a:rPr lang="en-US" dirty="0"/>
              <a:t>Route 1 Extension</a:t>
            </a:r>
          </a:p>
          <a:p>
            <a:pPr marL="685800" lvl="1" indent="-228600" algn="l" rtl="0">
              <a:spcBef>
                <a:spcPts val="0"/>
              </a:spcBef>
              <a:spcAft>
                <a:spcPts val="0"/>
              </a:spcAft>
              <a:buFont typeface="+mj-lt"/>
              <a:buAutoNum type="arabicPeriod"/>
            </a:pPr>
            <a:r>
              <a:rPr lang="en-US" dirty="0"/>
              <a:t>More Frequent Route 39s</a:t>
            </a:r>
          </a:p>
          <a:p>
            <a:pPr marL="685800" lvl="1" indent="-228600" algn="l" rtl="0">
              <a:spcBef>
                <a:spcPts val="0"/>
              </a:spcBef>
              <a:spcAft>
                <a:spcPts val="0"/>
              </a:spcAft>
              <a:buFont typeface="+mj-lt"/>
              <a:buAutoNum type="arabicPeriod"/>
            </a:pPr>
            <a:r>
              <a:rPr lang="en-US" dirty="0"/>
              <a:t>Route 29 Loop Service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76d36b2260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376d36b2260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Route extension is in Blue on the map</a:t>
            </a:r>
          </a:p>
          <a:p>
            <a:pPr marL="171450" lvl="0" indent="-171450" algn="l" rtl="0">
              <a:spcBef>
                <a:spcPts val="0"/>
              </a:spcBef>
              <a:spcAft>
                <a:spcPts val="0"/>
              </a:spcAft>
            </a:pPr>
            <a:endParaRPr lang="en-US" dirty="0"/>
          </a:p>
          <a:p>
            <a:pPr marL="171450" lvl="0" indent="-171450" algn="l" rtl="0">
              <a:spcBef>
                <a:spcPts val="0"/>
              </a:spcBef>
              <a:spcAft>
                <a:spcPts val="0"/>
              </a:spcAft>
            </a:pPr>
            <a:r>
              <a:rPr lang="en-US" dirty="0"/>
              <a:t>Would follow the current route used by the School Buses (+ old Route 4)</a:t>
            </a:r>
          </a:p>
          <a:p>
            <a:pPr marL="171450" lvl="0" indent="-171450" algn="l" rtl="0">
              <a:spcBef>
                <a:spcPts val="0"/>
              </a:spcBef>
              <a:spcAft>
                <a:spcPts val="0"/>
              </a:spcAft>
            </a:pPr>
            <a:endParaRPr lang="en-US" dirty="0"/>
          </a:p>
          <a:p>
            <a:pPr marL="171450" lvl="0" indent="-171450" algn="l" rtl="0">
              <a:spcBef>
                <a:spcPts val="0"/>
              </a:spcBef>
              <a:spcAft>
                <a:spcPts val="0"/>
              </a:spcAft>
            </a:pPr>
            <a:r>
              <a:rPr lang="en-NZ" sz="1100" b="0" i="0" u="none" strike="noStrike" cap="none" dirty="0">
                <a:solidFill>
                  <a:srgbClr val="000000"/>
                </a:solidFill>
                <a:effectLst/>
                <a:latin typeface="Arial"/>
                <a:ea typeface="Arial"/>
                <a:cs typeface="Arial"/>
                <a:sym typeface="Arial"/>
              </a:rPr>
              <a:t>Service would finally be re-established for Happy Valley Road and Severn Street</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76d36b2260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376d36b2260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r>
              <a:rPr lang="en-NZ" sz="1100" b="0" i="0" u="none" strike="noStrike" cap="none" dirty="0">
                <a:solidFill>
                  <a:srgbClr val="000000"/>
                </a:solidFill>
                <a:effectLst/>
                <a:latin typeface="Arial"/>
                <a:ea typeface="Arial"/>
                <a:cs typeface="Arial"/>
                <a:sym typeface="Arial"/>
              </a:rPr>
              <a:t>More than </a:t>
            </a:r>
            <a:r>
              <a:rPr lang="en-NZ" sz="1100" b="1" i="0" u="none" strike="noStrike" cap="none" dirty="0">
                <a:solidFill>
                  <a:srgbClr val="000000"/>
                </a:solidFill>
                <a:effectLst/>
                <a:latin typeface="Arial"/>
                <a:ea typeface="Arial"/>
                <a:cs typeface="Arial"/>
                <a:sym typeface="Arial"/>
              </a:rPr>
              <a:t>80% of residents said they would support such an extension</a:t>
            </a:r>
            <a:r>
              <a:rPr lang="en-NZ" sz="1100" b="0" i="0" u="none" strike="noStrike" cap="none" dirty="0">
                <a:solidFill>
                  <a:srgbClr val="000000"/>
                </a:solidFill>
                <a:effectLst/>
                <a:latin typeface="Arial"/>
                <a:ea typeface="Arial"/>
                <a:cs typeface="Arial"/>
                <a:sym typeface="Arial"/>
              </a:rPr>
              <a:t>, with 87% saying they would likely use it if it existed</a:t>
            </a:r>
            <a:br>
              <a:rPr lang="en-NZ" b="0" dirty="0">
                <a:effectLst/>
              </a:rPr>
            </a:br>
            <a:endParaRPr lang="en-NZ" sz="1100" b="0" i="0" u="none" strike="noStrike" cap="none" dirty="0">
              <a:solidFill>
                <a:srgbClr val="000000"/>
              </a:solidFill>
              <a:effectLst/>
              <a:latin typeface="Arial"/>
              <a:ea typeface="Arial"/>
              <a:cs typeface="Arial"/>
              <a:sym typeface="Arial"/>
            </a:endParaRPr>
          </a:p>
          <a:p>
            <a:pPr rtl="0" fontAlgn="base"/>
            <a:r>
              <a:rPr lang="en-NZ" sz="1100" b="0" i="0" u="none" strike="noStrike" cap="none" dirty="0">
                <a:solidFill>
                  <a:srgbClr val="000000"/>
                </a:solidFill>
                <a:effectLst/>
                <a:latin typeface="Arial"/>
                <a:ea typeface="Arial"/>
                <a:cs typeface="Arial"/>
                <a:sym typeface="Arial"/>
              </a:rPr>
              <a:t>From the survey, we learned that the </a:t>
            </a:r>
            <a:r>
              <a:rPr lang="en-NZ" sz="1100" b="1" i="0" u="none" strike="noStrike" cap="none" dirty="0">
                <a:solidFill>
                  <a:srgbClr val="000000"/>
                </a:solidFill>
                <a:effectLst/>
                <a:latin typeface="Arial"/>
                <a:ea typeface="Arial"/>
                <a:cs typeface="Arial"/>
                <a:sym typeface="Arial"/>
              </a:rPr>
              <a:t>loss of services to areas such as Happy Valley Road and Severn St was detrimental</a:t>
            </a:r>
            <a:r>
              <a:rPr lang="en-NZ" sz="1100" b="0" i="0" u="none" strike="noStrike" cap="none" dirty="0">
                <a:solidFill>
                  <a:srgbClr val="000000"/>
                </a:solidFill>
                <a:effectLst/>
                <a:latin typeface="Arial"/>
                <a:ea typeface="Arial"/>
                <a:cs typeface="Arial"/>
                <a:sym typeface="Arial"/>
              </a:rPr>
              <a:t> to </a:t>
            </a:r>
            <a:r>
              <a:rPr lang="en-NZ" sz="1100" b="0" i="0" u="none" strike="noStrike" cap="none" dirty="0" err="1">
                <a:solidFill>
                  <a:srgbClr val="000000"/>
                </a:solidFill>
                <a:effectLst/>
                <a:latin typeface="Arial"/>
                <a:ea typeface="Arial"/>
                <a:cs typeface="Arial"/>
                <a:sym typeface="Arial"/>
              </a:rPr>
              <a:t>many’s</a:t>
            </a:r>
            <a:r>
              <a:rPr lang="en-NZ" sz="1100" b="0" i="0" u="none" strike="noStrike" cap="none" dirty="0">
                <a:solidFill>
                  <a:srgbClr val="000000"/>
                </a:solidFill>
                <a:effectLst/>
                <a:latin typeface="Arial"/>
                <a:ea typeface="Arial"/>
                <a:cs typeface="Arial"/>
                <a:sym typeface="Arial"/>
              </a:rPr>
              <a:t> usage of public transport overall, and that bringing back a bus route for these people </a:t>
            </a:r>
            <a:r>
              <a:rPr lang="en-NZ" sz="1100" b="1" i="0" u="none" strike="noStrike" cap="none" dirty="0">
                <a:solidFill>
                  <a:srgbClr val="000000"/>
                </a:solidFill>
                <a:effectLst/>
                <a:latin typeface="Arial"/>
                <a:ea typeface="Arial"/>
                <a:cs typeface="Arial"/>
                <a:sym typeface="Arial"/>
              </a:rPr>
              <a:t>can make the difference</a:t>
            </a:r>
            <a:endParaRPr lang="en-NZ" sz="1100" b="0" i="0" u="none" strike="noStrike" cap="none" dirty="0">
              <a:solidFill>
                <a:srgbClr val="000000"/>
              </a:solidFill>
              <a:effectLst/>
              <a:latin typeface="Arial"/>
              <a:ea typeface="Arial"/>
              <a:cs typeface="Arial"/>
              <a:sym typeface="Arial"/>
            </a:endParaRPr>
          </a:p>
          <a:p>
            <a:pPr rtl="0" fontAlgn="base"/>
            <a:endParaRPr lang="en-NZ" sz="1100" b="0" i="0" u="none" strike="noStrike" cap="none" dirty="0">
              <a:solidFill>
                <a:srgbClr val="000000"/>
              </a:solidFill>
              <a:effectLst/>
              <a:latin typeface="Arial"/>
              <a:ea typeface="Arial"/>
              <a:cs typeface="Arial"/>
              <a:sym typeface="Arial"/>
            </a:endParaRPr>
          </a:p>
          <a:p>
            <a:pPr rtl="0" fontAlgn="base"/>
            <a:r>
              <a:rPr lang="en-NZ" sz="1100" b="0" i="0" u="none" strike="noStrike" cap="none" dirty="0">
                <a:solidFill>
                  <a:srgbClr val="000000"/>
                </a:solidFill>
                <a:effectLst/>
                <a:latin typeface="Arial"/>
                <a:ea typeface="Arial"/>
                <a:cs typeface="Arial"/>
                <a:sym typeface="Arial"/>
              </a:rPr>
              <a:t>This is a complicated area to travel without a vehicle, given with our considerably steep hills. Many physically can't travel through the suburb on foot, but this is currently what all the school bus services do, so we know it is possible for buses to run here</a:t>
            </a:r>
            <a:br>
              <a:rPr lang="en-NZ" b="0" dirty="0">
                <a:effectLst/>
              </a:rPr>
            </a:br>
            <a:endParaRPr lang="en-NZ" sz="1100" b="0" i="0" u="none" strike="noStrike" cap="none" dirty="0">
              <a:solidFill>
                <a:srgbClr val="000000"/>
              </a:solidFill>
              <a:effectLst/>
              <a:latin typeface="Arial"/>
              <a:ea typeface="Arial"/>
              <a:cs typeface="Arial"/>
              <a:sym typeface="Arial"/>
            </a:endParaRPr>
          </a:p>
          <a:p>
            <a:pPr rtl="0" fontAlgn="base"/>
            <a:r>
              <a:rPr lang="en-NZ" sz="1100" b="0" i="0" u="none" strike="noStrike" cap="none" dirty="0">
                <a:solidFill>
                  <a:srgbClr val="000000"/>
                </a:solidFill>
                <a:effectLst/>
                <a:latin typeface="Arial"/>
                <a:ea typeface="Arial"/>
                <a:cs typeface="Arial"/>
                <a:sym typeface="Arial"/>
              </a:rPr>
              <a:t>This extension, therefore, solves all of these issues</a:t>
            </a:r>
            <a:br>
              <a:rPr lang="en-NZ" b="0" dirty="0">
                <a:effectLst/>
              </a:rPr>
            </a:br>
            <a:endParaRPr lang="en-NZ" sz="1100" b="0" i="0" u="none" strike="noStrike" cap="none" dirty="0">
              <a:solidFill>
                <a:srgbClr val="000000"/>
              </a:solidFill>
              <a:effectLst/>
              <a:latin typeface="Arial"/>
              <a:ea typeface="Arial"/>
              <a:cs typeface="Arial"/>
              <a:sym typeface="Arial"/>
            </a:endParaRPr>
          </a:p>
          <a:p>
            <a:pPr rtl="0" fontAlgn="base"/>
            <a:r>
              <a:rPr lang="en-NZ" sz="1100" b="1" i="0" u="none" strike="noStrike" cap="none" dirty="0" err="1">
                <a:solidFill>
                  <a:srgbClr val="000000"/>
                </a:solidFill>
                <a:effectLst/>
                <a:latin typeface="Arial"/>
                <a:ea typeface="Arial"/>
                <a:cs typeface="Arial"/>
                <a:sym typeface="Arial"/>
              </a:rPr>
              <a:t>Metlink</a:t>
            </a:r>
            <a:r>
              <a:rPr lang="en-NZ" sz="1100" b="1" i="0" u="none" strike="noStrike" cap="none" dirty="0">
                <a:solidFill>
                  <a:srgbClr val="000000"/>
                </a:solidFill>
                <a:effectLst/>
                <a:latin typeface="Arial"/>
                <a:ea typeface="Arial"/>
                <a:cs typeface="Arial"/>
                <a:sym typeface="Arial"/>
              </a:rPr>
              <a:t> has already investigated this extension in the past</a:t>
            </a:r>
            <a:r>
              <a:rPr lang="en-NZ" sz="1100" b="0" i="0" u="none" strike="noStrike" cap="none" dirty="0">
                <a:solidFill>
                  <a:srgbClr val="000000"/>
                </a:solidFill>
                <a:effectLst/>
                <a:latin typeface="Arial"/>
                <a:ea typeface="Arial"/>
                <a:cs typeface="Arial"/>
                <a:sym typeface="Arial"/>
              </a:rPr>
              <a:t>, so we know how much it would cost them, but also we know that there aren’t any outstanding barriers to enacting this extension. For example, </a:t>
            </a:r>
            <a:r>
              <a:rPr lang="en-NZ" sz="1100" b="0" i="0" u="none" strike="noStrike" cap="none" dirty="0" err="1">
                <a:solidFill>
                  <a:srgbClr val="000000"/>
                </a:solidFill>
                <a:effectLst/>
                <a:latin typeface="Arial"/>
                <a:ea typeface="Arial"/>
                <a:cs typeface="Arial"/>
                <a:sym typeface="Arial"/>
              </a:rPr>
              <a:t>Metlink</a:t>
            </a:r>
            <a:r>
              <a:rPr lang="en-NZ" sz="1100" b="0" i="0" u="none" strike="noStrike" cap="none" dirty="0">
                <a:solidFill>
                  <a:srgbClr val="000000"/>
                </a:solidFill>
                <a:effectLst/>
                <a:latin typeface="Arial"/>
                <a:ea typeface="Arial"/>
                <a:cs typeface="Arial"/>
                <a:sym typeface="Arial"/>
              </a:rPr>
              <a:t> understands that our roads aren’t too steep or too damaged or too narrow, which would otherwise make such a change challenging</a:t>
            </a:r>
            <a:br>
              <a:rPr lang="en-NZ" b="0" dirty="0">
                <a:effectLst/>
              </a:rPr>
            </a:br>
            <a:endParaRPr lang="en-NZ" sz="1100" b="0" i="0" u="none" strike="noStrike" cap="none" dirty="0">
              <a:solidFill>
                <a:srgbClr val="000000"/>
              </a:solidFill>
              <a:effectLst/>
              <a:latin typeface="Arial"/>
              <a:ea typeface="Arial"/>
              <a:cs typeface="Arial"/>
              <a:sym typeface="Arial"/>
            </a:endParaRPr>
          </a:p>
          <a:p>
            <a:pPr rtl="0" fontAlgn="base"/>
            <a:r>
              <a:rPr lang="en-NZ" sz="1100" b="1" i="0" u="none" strike="noStrike" cap="none" dirty="0">
                <a:solidFill>
                  <a:srgbClr val="000000"/>
                </a:solidFill>
                <a:effectLst/>
                <a:latin typeface="Arial"/>
                <a:ea typeface="Arial"/>
                <a:cs typeface="Arial"/>
                <a:sym typeface="Arial"/>
              </a:rPr>
              <a:t>The bus stops are already in place</a:t>
            </a:r>
            <a:r>
              <a:rPr lang="en-NZ" sz="1100" b="0" i="0" u="none" strike="noStrike" cap="none" dirty="0">
                <a:solidFill>
                  <a:srgbClr val="000000"/>
                </a:solidFill>
                <a:effectLst/>
                <a:latin typeface="Arial"/>
                <a:ea typeface="Arial"/>
                <a:cs typeface="Arial"/>
                <a:sym typeface="Arial"/>
              </a:rPr>
              <a:t> from where the Route 4 used to go, which are just waiting to be used again, including a few like the one outside of the school here that has a shelter, but is never used otherwise.  </a:t>
            </a:r>
          </a:p>
          <a:p>
            <a:pPr rtl="0"/>
            <a:endParaRPr lang="en-NZ" b="0" dirty="0">
              <a:effectLst/>
            </a:endParaRPr>
          </a:p>
          <a:p>
            <a:pPr rtl="0" fontAlgn="base"/>
            <a:r>
              <a:rPr lang="en-NZ" sz="1100" b="0" i="0" u="none" strike="noStrike" cap="none" dirty="0">
                <a:solidFill>
                  <a:srgbClr val="000000"/>
                </a:solidFill>
                <a:effectLst/>
                <a:latin typeface="Arial"/>
                <a:ea typeface="Arial"/>
                <a:cs typeface="Arial"/>
                <a:sym typeface="Arial"/>
              </a:rPr>
              <a:t>Finally, with the creation of the bus depot on landfill Rd, which we know is controversial, </a:t>
            </a:r>
            <a:r>
              <a:rPr lang="en-NZ" sz="1100" b="0" i="0" u="none" strike="noStrike" cap="none" dirty="0" err="1">
                <a:solidFill>
                  <a:srgbClr val="000000"/>
                </a:solidFill>
                <a:effectLst/>
                <a:latin typeface="Arial"/>
                <a:ea typeface="Arial"/>
                <a:cs typeface="Arial"/>
                <a:sym typeface="Arial"/>
              </a:rPr>
              <a:t>Metlink</a:t>
            </a:r>
            <a:r>
              <a:rPr lang="en-NZ" sz="1100" b="0" i="0" u="none" strike="noStrike" cap="none" dirty="0">
                <a:solidFill>
                  <a:srgbClr val="000000"/>
                </a:solidFill>
                <a:effectLst/>
                <a:latin typeface="Arial"/>
                <a:ea typeface="Arial"/>
                <a:cs typeface="Arial"/>
                <a:sym typeface="Arial"/>
              </a:rPr>
              <a:t> will really have little excuse not to implement the extension. With buses from Island Bay travelling through </a:t>
            </a:r>
            <a:r>
              <a:rPr lang="en-NZ" sz="1100" b="0" i="0" u="none" strike="noStrike" cap="none" dirty="0" err="1">
                <a:solidFill>
                  <a:srgbClr val="000000"/>
                </a:solidFill>
                <a:effectLst/>
                <a:latin typeface="Arial"/>
                <a:ea typeface="Arial"/>
                <a:cs typeface="Arial"/>
                <a:sym typeface="Arial"/>
              </a:rPr>
              <a:t>Ōwhiro</a:t>
            </a:r>
            <a:r>
              <a:rPr lang="en-NZ" sz="1100" b="0" i="0" u="none" strike="noStrike" cap="none" dirty="0">
                <a:solidFill>
                  <a:srgbClr val="000000"/>
                </a:solidFill>
                <a:effectLst/>
                <a:latin typeface="Arial"/>
                <a:ea typeface="Arial"/>
                <a:cs typeface="Arial"/>
                <a:sym typeface="Arial"/>
              </a:rPr>
              <a:t> Bay, it will be hard not to justify increasing service levels to our suburb</a:t>
            </a:r>
          </a:p>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76d36b2260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376d36b2260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NZ" sz="1100" b="0" i="0" u="none" strike="noStrike" cap="none" dirty="0">
                <a:solidFill>
                  <a:srgbClr val="000000"/>
                </a:solidFill>
                <a:effectLst/>
                <a:latin typeface="Arial"/>
                <a:ea typeface="Arial"/>
                <a:cs typeface="Arial"/>
                <a:sym typeface="Arial"/>
              </a:rPr>
              <a:t>We know Route 39 is incredibly popular. The majority of commutes happen during peak hours, and for </a:t>
            </a:r>
            <a:r>
              <a:rPr lang="en-NZ" sz="1100" b="0" i="0" u="none" strike="noStrike" cap="none" dirty="0" err="1">
                <a:solidFill>
                  <a:srgbClr val="000000"/>
                </a:solidFill>
                <a:effectLst/>
                <a:latin typeface="Arial"/>
                <a:ea typeface="Arial"/>
                <a:cs typeface="Arial"/>
                <a:sym typeface="Arial"/>
              </a:rPr>
              <a:t>Ōwhiro</a:t>
            </a:r>
            <a:r>
              <a:rPr lang="en-NZ" sz="1100" b="0" i="0" u="none" strike="noStrike" cap="none" dirty="0">
                <a:solidFill>
                  <a:srgbClr val="000000"/>
                </a:solidFill>
                <a:effectLst/>
                <a:latin typeface="Arial"/>
                <a:ea typeface="Arial"/>
                <a:cs typeface="Arial"/>
                <a:sym typeface="Arial"/>
              </a:rPr>
              <a:t> Bay residents, that means Route 39. From our survey, we know that the overwhelming perspective of 39 commuters is that there simply aren't enough of them and their timetables are far too narrow to be workable for many, and we know the numbers show this to be true. Our initiative is to increase their numbers.</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76d36b2260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76d36b2260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NZ" sz="1100" b="0" i="0" u="none" strike="noStrike" cap="none" dirty="0">
                <a:solidFill>
                  <a:srgbClr val="000000"/>
                </a:solidFill>
                <a:effectLst/>
                <a:latin typeface="Arial"/>
                <a:ea typeface="Arial"/>
                <a:cs typeface="Arial"/>
                <a:sym typeface="Arial"/>
              </a:rPr>
              <a:t>This would mean that </a:t>
            </a:r>
            <a:r>
              <a:rPr lang="en-NZ" sz="1100" b="0" i="0" u="none" strike="noStrike" cap="none" dirty="0" err="1">
                <a:solidFill>
                  <a:srgbClr val="000000"/>
                </a:solidFill>
                <a:effectLst/>
                <a:latin typeface="Arial"/>
                <a:ea typeface="Arial"/>
                <a:cs typeface="Arial"/>
                <a:sym typeface="Arial"/>
              </a:rPr>
              <a:t>Ōwhiro</a:t>
            </a:r>
            <a:r>
              <a:rPr lang="en-NZ" sz="1100" b="0" i="0" u="none" strike="noStrike" cap="none" dirty="0">
                <a:solidFill>
                  <a:srgbClr val="000000"/>
                </a:solidFill>
                <a:effectLst/>
                <a:latin typeface="Arial"/>
                <a:ea typeface="Arial"/>
                <a:cs typeface="Arial"/>
                <a:sym typeface="Arial"/>
              </a:rPr>
              <a:t> Bay wouldn’t see the slowest on-peak network in the city, but rather would be much closer to the city-wide average. Also, working parents would have ample time and opportunities to drop off their children here at school and still take the bus to work in the city. And this exemplar would hold for the evenings too, with more services outright, as well as services that go later into the evening hours</a:t>
            </a:r>
          </a:p>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76d36b2260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76d36b2260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r>
              <a:rPr lang="en-NZ" sz="1100" b="0" i="0" u="none" strike="noStrike" cap="none" dirty="0">
                <a:solidFill>
                  <a:srgbClr val="000000"/>
                </a:solidFill>
                <a:effectLst/>
                <a:latin typeface="Arial"/>
                <a:ea typeface="Arial"/>
                <a:cs typeface="Arial"/>
                <a:sym typeface="Arial"/>
              </a:rPr>
              <a:t>One of the major things we learnt from our survey, and something many people have told us throughout all of this, was the desire for the creation of a “</a:t>
            </a:r>
            <a:r>
              <a:rPr lang="en-NZ" sz="1100" b="1" i="0" u="none" strike="noStrike" cap="none" dirty="0">
                <a:solidFill>
                  <a:srgbClr val="000000"/>
                </a:solidFill>
                <a:effectLst/>
                <a:latin typeface="Arial"/>
                <a:ea typeface="Arial"/>
                <a:cs typeface="Arial"/>
                <a:sym typeface="Arial"/>
              </a:rPr>
              <a:t>39 on the weekends</a:t>
            </a:r>
            <a:r>
              <a:rPr lang="en-NZ" sz="1100" b="0" i="0" u="none" strike="noStrike" cap="none" dirty="0">
                <a:solidFill>
                  <a:srgbClr val="000000"/>
                </a:solidFill>
                <a:effectLst/>
                <a:latin typeface="Arial"/>
                <a:ea typeface="Arial"/>
                <a:cs typeface="Arial"/>
                <a:sym typeface="Arial"/>
              </a:rPr>
              <a:t>”. That is, a direct service to the central city during the off-peak.</a:t>
            </a:r>
            <a:br>
              <a:rPr lang="en-NZ" b="0" dirty="0">
                <a:effectLst/>
              </a:rPr>
            </a:br>
            <a:endParaRPr lang="en-NZ" sz="1100" b="0" i="0" u="none" strike="noStrike" cap="none" dirty="0">
              <a:solidFill>
                <a:srgbClr val="000000"/>
              </a:solidFill>
              <a:effectLst/>
              <a:latin typeface="Arial"/>
              <a:ea typeface="Arial"/>
              <a:cs typeface="Arial"/>
              <a:sym typeface="Arial"/>
            </a:endParaRPr>
          </a:p>
          <a:p>
            <a:pPr rtl="0" fontAlgn="base"/>
            <a:r>
              <a:rPr lang="en-NZ" sz="1100" b="0" i="0" u="none" strike="noStrike" cap="none" dirty="0">
                <a:solidFill>
                  <a:srgbClr val="000000"/>
                </a:solidFill>
                <a:effectLst/>
                <a:latin typeface="Arial"/>
                <a:ea typeface="Arial"/>
                <a:cs typeface="Arial"/>
                <a:sym typeface="Arial"/>
              </a:rPr>
              <a:t>Currently, the 29 serves that purpose, </a:t>
            </a:r>
            <a:r>
              <a:rPr lang="en-NZ" sz="1100" b="1" i="0" u="none" strike="noStrike" cap="none" dirty="0">
                <a:solidFill>
                  <a:srgbClr val="000000"/>
                </a:solidFill>
                <a:effectLst/>
                <a:latin typeface="Arial"/>
                <a:ea typeface="Arial"/>
                <a:cs typeface="Arial"/>
                <a:sym typeface="Arial"/>
              </a:rPr>
              <a:t>but it means we need to either rely on Route 7 and 17, or take the scenic route through Southgate and Newtown to get there. Either way</a:t>
            </a:r>
            <a:r>
              <a:rPr lang="en-NZ" sz="1100" b="0" i="0" u="none" strike="noStrike" cap="none" dirty="0">
                <a:solidFill>
                  <a:srgbClr val="000000"/>
                </a:solidFill>
                <a:effectLst/>
                <a:latin typeface="Arial"/>
                <a:ea typeface="Arial"/>
                <a:cs typeface="Arial"/>
                <a:sym typeface="Arial"/>
              </a:rPr>
              <a:t>, it's often an hour-long trip to get anywhere on the weekends</a:t>
            </a:r>
          </a:p>
          <a:p>
            <a:pPr rtl="0" fontAlgn="base"/>
            <a:endParaRPr lang="en-NZ" sz="1100" b="0" i="0" u="none" strike="noStrike" cap="none" dirty="0">
              <a:solidFill>
                <a:srgbClr val="000000"/>
              </a:solidFill>
              <a:effectLst/>
              <a:latin typeface="Arial"/>
              <a:ea typeface="Arial"/>
              <a:cs typeface="Arial"/>
              <a:sym typeface="Arial"/>
            </a:endParaRPr>
          </a:p>
          <a:p>
            <a:pPr rtl="0" fontAlgn="base"/>
            <a:r>
              <a:rPr lang="en-NZ" sz="1100" b="0" i="0" u="none" strike="noStrike" cap="none" dirty="0">
                <a:solidFill>
                  <a:srgbClr val="000000"/>
                </a:solidFill>
                <a:effectLst/>
                <a:latin typeface="Arial"/>
                <a:ea typeface="Arial"/>
                <a:cs typeface="Arial"/>
                <a:sym typeface="Arial"/>
              </a:rPr>
              <a:t>What we're proposing is an extension of Route 29, from the Brooklyn Library to the CBD, essentially replicating Route 39, but with a 29 extension. </a:t>
            </a:r>
          </a:p>
          <a:p>
            <a:pPr rtl="0" fontAlgn="base"/>
            <a:endParaRPr lang="en-NZ" sz="1100" b="0" i="0" u="none" strike="noStrike" cap="none" dirty="0">
              <a:solidFill>
                <a:srgbClr val="000000"/>
              </a:solidFill>
              <a:effectLst/>
              <a:latin typeface="Arial"/>
              <a:ea typeface="Arial"/>
              <a:cs typeface="Arial"/>
              <a:sym typeface="Arial"/>
            </a:endParaRPr>
          </a:p>
          <a:p>
            <a:pPr rtl="0" fontAlgn="base"/>
            <a:r>
              <a:rPr lang="en-NZ" sz="1100" b="0" i="0" u="none" strike="noStrike" cap="none" dirty="0">
                <a:solidFill>
                  <a:srgbClr val="000000"/>
                </a:solidFill>
                <a:effectLst/>
                <a:latin typeface="Arial"/>
                <a:ea typeface="Arial"/>
                <a:cs typeface="Arial"/>
                <a:sym typeface="Arial"/>
              </a:rPr>
              <a:t>Would avoid the risk of missing a transfer to a Route 7 or 17 service</a:t>
            </a:r>
          </a:p>
          <a:p>
            <a:pPr rtl="0" fontAlgn="base"/>
            <a:endParaRPr lang="en-NZ" sz="1100" b="0" i="0" u="none" strike="noStrike" cap="none" dirty="0">
              <a:solidFill>
                <a:srgbClr val="000000"/>
              </a:solidFill>
              <a:effectLst/>
              <a:latin typeface="Arial"/>
              <a:ea typeface="Arial"/>
              <a:cs typeface="Arial"/>
              <a:sym typeface="Arial"/>
            </a:endParaRPr>
          </a:p>
          <a:p>
            <a:pPr rtl="0" fontAlgn="base"/>
            <a:r>
              <a:rPr lang="en-NZ" sz="1100" b="0" i="0" u="none" strike="noStrike" cap="none" dirty="0">
                <a:solidFill>
                  <a:srgbClr val="000000"/>
                </a:solidFill>
                <a:effectLst/>
                <a:latin typeface="Arial"/>
                <a:ea typeface="Arial"/>
                <a:cs typeface="Arial"/>
                <a:sym typeface="Arial"/>
              </a:rPr>
              <a:t>Would provide the quick CBD connection that is needed off-peak</a:t>
            </a:r>
            <a:br>
              <a:rPr lang="en-NZ" b="0" dirty="0">
                <a:effectLst/>
              </a:rPr>
            </a:br>
            <a:endParaRPr lang="en-NZ" sz="1100" b="0" i="0" u="none" strike="noStrike" cap="none" dirty="0">
              <a:solidFill>
                <a:srgbClr val="000000"/>
              </a:solidFill>
              <a:effectLst/>
              <a:latin typeface="Arial"/>
              <a:ea typeface="Arial"/>
              <a:cs typeface="Arial"/>
              <a:sym typeface="Arial"/>
            </a:endParaRPr>
          </a:p>
          <a:p>
            <a:pPr rtl="0" fontAlgn="base"/>
            <a:r>
              <a:rPr lang="en-NZ" sz="1100" b="0" i="0" u="none" strike="noStrike" cap="none" dirty="0">
                <a:solidFill>
                  <a:srgbClr val="000000"/>
                </a:solidFill>
                <a:effectLst/>
                <a:latin typeface="Arial"/>
                <a:ea typeface="Arial"/>
                <a:cs typeface="Arial"/>
                <a:sym typeface="Arial"/>
              </a:rPr>
              <a:t>It could also be the case that this extension could pay for itself by lessening the burden of Brooklyn's routes 7 and 17, meaning there could be reductions in their numbers, as this would provide a third option for commutes from the CBD to the Brooklyn shops</a:t>
            </a:r>
          </a:p>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798ebe7a6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798ebe7a6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lnSpc>
                <a:spcPct val="200000"/>
              </a:lnSpc>
              <a:spcBef>
                <a:spcPts val="0"/>
              </a:spcBef>
              <a:spcAft>
                <a:spcPts val="0"/>
              </a:spcAft>
            </a:pPr>
            <a:r>
              <a:rPr lang="en-US" dirty="0"/>
              <a:t>That’s all the information we had for you today! </a:t>
            </a:r>
          </a:p>
          <a:p>
            <a:pPr marL="171450" lvl="0" indent="-171450" algn="l" rtl="0">
              <a:lnSpc>
                <a:spcPct val="200000"/>
              </a:lnSpc>
              <a:spcBef>
                <a:spcPts val="0"/>
              </a:spcBef>
              <a:spcAft>
                <a:spcPts val="0"/>
              </a:spcAft>
            </a:pPr>
            <a:r>
              <a:rPr lang="en-US" dirty="0"/>
              <a:t>What’s Next for us?</a:t>
            </a:r>
          </a:p>
          <a:p>
            <a:pPr marL="628650" lvl="1" indent="-171450" algn="l" rtl="0">
              <a:lnSpc>
                <a:spcPct val="200000"/>
              </a:lnSpc>
              <a:spcBef>
                <a:spcPts val="0"/>
              </a:spcBef>
              <a:spcAft>
                <a:spcPts val="0"/>
              </a:spcAft>
            </a:pPr>
            <a:r>
              <a:rPr lang="en-US" dirty="0"/>
              <a:t>Local Government Voting is open</a:t>
            </a:r>
          </a:p>
          <a:p>
            <a:pPr marL="628650" lvl="1" indent="-171450" algn="l" rtl="0">
              <a:lnSpc>
                <a:spcPct val="200000"/>
              </a:lnSpc>
              <a:spcBef>
                <a:spcPts val="0"/>
              </a:spcBef>
              <a:spcAft>
                <a:spcPts val="0"/>
              </a:spcAft>
            </a:pPr>
            <a:r>
              <a:rPr lang="en-US" dirty="0"/>
              <a:t>Sign our petition on our website – we’ll be presenting it to the newly elected regional council</a:t>
            </a:r>
          </a:p>
          <a:p>
            <a:pPr marL="628650" lvl="1" indent="-171450" algn="l" rtl="0">
              <a:lnSpc>
                <a:spcPct val="200000"/>
              </a:lnSpc>
              <a:spcBef>
                <a:spcPts val="0"/>
              </a:spcBef>
              <a:spcAft>
                <a:spcPts val="0"/>
              </a:spcAft>
            </a:pPr>
            <a:r>
              <a:rPr lang="en-US" dirty="0"/>
              <a:t>We will be doing a second survey in January 2026</a:t>
            </a:r>
          </a:p>
          <a:p>
            <a:pPr marL="628650" lvl="1" indent="-171450" algn="l" rtl="0">
              <a:lnSpc>
                <a:spcPct val="200000"/>
              </a:lnSpc>
              <a:spcBef>
                <a:spcPts val="0"/>
              </a:spcBef>
              <a:spcAft>
                <a:spcPts val="0"/>
              </a:spcAft>
            </a:pP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77bba284b7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377bba284b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6dc6c3efc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6dc6c3ef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76d36b2260_0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76d36b2260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76bedb4b71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76bedb4b71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6dc6c3efc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6dc6c3efc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76bedb4b71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76bedb4b7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en-NZ" sz="1100" b="0" i="0" u="none" strike="noStrike" cap="none" dirty="0">
                <a:solidFill>
                  <a:srgbClr val="000000"/>
                </a:solidFill>
                <a:effectLst/>
                <a:latin typeface="Arial"/>
                <a:ea typeface="Arial"/>
                <a:cs typeface="Arial"/>
                <a:sym typeface="Arial"/>
              </a:rPr>
              <a:t>Let’s phrase this first issue in the form of a question that we asked ourselves at the beginning of our investigation: Do we receive enough buses? Just a heads up, this is by far the most complex issue we’ll cover tonight, so please bear with me. Most of this section covers our methodology, which we’d like to discuss as a matter of transparency, and in hopes that the evidence we present becomes even more confronting. </a:t>
            </a:r>
            <a:endParaRPr lang="en-NZ" b="0" dirty="0">
              <a:effectLst/>
            </a:endParaRPr>
          </a:p>
          <a:p>
            <a:pPr marL="158750" indent="0" rtl="0">
              <a:buNone/>
            </a:pPr>
            <a:endParaRPr lang="en-NZ" sz="1100" b="0" i="0" u="none" strike="noStrike" cap="none" dirty="0">
              <a:solidFill>
                <a:srgbClr val="000000"/>
              </a:solidFill>
              <a:effectLst/>
              <a:latin typeface="Arial"/>
              <a:ea typeface="Arial"/>
              <a:cs typeface="Arial"/>
              <a:sym typeface="Arial"/>
            </a:endParaRPr>
          </a:p>
          <a:p>
            <a:pPr marL="158750" indent="0" rtl="0">
              <a:buNone/>
            </a:pPr>
            <a:r>
              <a:rPr lang="en-NZ" sz="1100" b="0" i="0" u="none" strike="noStrike" cap="none" dirty="0">
                <a:solidFill>
                  <a:srgbClr val="000000"/>
                </a:solidFill>
                <a:effectLst/>
                <a:latin typeface="Arial"/>
                <a:ea typeface="Arial"/>
                <a:cs typeface="Arial"/>
                <a:sym typeface="Arial"/>
              </a:rPr>
              <a:t>To answer this question, we need to know how </a:t>
            </a:r>
            <a:r>
              <a:rPr lang="en-NZ" sz="1100" b="0" i="0" u="none" strike="noStrike" cap="none" dirty="0" err="1">
                <a:solidFill>
                  <a:srgbClr val="000000"/>
                </a:solidFill>
                <a:effectLst/>
                <a:latin typeface="Arial"/>
                <a:ea typeface="Arial"/>
                <a:cs typeface="Arial"/>
                <a:sym typeface="Arial"/>
              </a:rPr>
              <a:t>Metlink</a:t>
            </a:r>
            <a:r>
              <a:rPr lang="en-NZ" sz="1100" b="0" i="0" u="none" strike="noStrike" cap="none" dirty="0">
                <a:solidFill>
                  <a:srgbClr val="000000"/>
                </a:solidFill>
                <a:effectLst/>
                <a:latin typeface="Arial"/>
                <a:ea typeface="Arial"/>
                <a:cs typeface="Arial"/>
                <a:sym typeface="Arial"/>
              </a:rPr>
              <a:t>, the bus company run by the Regional Council, distributes their bus services. Once we know this, we can find out if we see an amount that should be expected, based on the criteria that they themselves consider. </a:t>
            </a:r>
            <a:endParaRPr lang="en-NZ" b="0" dirty="0">
              <a:effectLst/>
            </a:endParaRPr>
          </a:p>
          <a:p>
            <a:pPr marL="158750" indent="0" rtl="0">
              <a:buNone/>
            </a:pPr>
            <a:endParaRPr lang="en-NZ" sz="1100" b="0" i="0" u="none" strike="noStrike" cap="none" dirty="0">
              <a:solidFill>
                <a:srgbClr val="000000"/>
              </a:solidFill>
              <a:effectLst/>
              <a:latin typeface="Arial"/>
              <a:ea typeface="Arial"/>
              <a:cs typeface="Arial"/>
              <a:sym typeface="Arial"/>
            </a:endParaRPr>
          </a:p>
          <a:p>
            <a:pPr marL="158750" indent="0" rtl="0">
              <a:buNone/>
            </a:pPr>
            <a:r>
              <a:rPr lang="en-NZ" sz="1100" b="0" i="0" u="none" strike="noStrike" cap="none" dirty="0">
                <a:solidFill>
                  <a:srgbClr val="000000"/>
                </a:solidFill>
                <a:effectLst/>
                <a:latin typeface="Arial"/>
                <a:ea typeface="Arial"/>
                <a:cs typeface="Arial"/>
                <a:sym typeface="Arial"/>
              </a:rPr>
              <a:t>Fortunately, </a:t>
            </a:r>
            <a:r>
              <a:rPr lang="en-NZ" sz="1100" b="0" i="0" u="none" strike="noStrike" cap="none" dirty="0" err="1">
                <a:solidFill>
                  <a:srgbClr val="000000"/>
                </a:solidFill>
                <a:effectLst/>
                <a:latin typeface="Arial"/>
                <a:ea typeface="Arial"/>
                <a:cs typeface="Arial"/>
                <a:sym typeface="Arial"/>
              </a:rPr>
              <a:t>Metlink</a:t>
            </a:r>
            <a:r>
              <a:rPr lang="en-NZ" sz="1100" b="0" i="0" u="none" strike="noStrike" cap="none" dirty="0">
                <a:solidFill>
                  <a:srgbClr val="000000"/>
                </a:solidFill>
                <a:effectLst/>
                <a:latin typeface="Arial"/>
                <a:ea typeface="Arial"/>
                <a:cs typeface="Arial"/>
                <a:sym typeface="Arial"/>
              </a:rPr>
              <a:t> are up front about this, and they tell us that they do this in the form of a model, which takes into account numerous factors about the suburbs within the city, and then allocates bus services where the demand makes sense to do so. Unfortunately, however, </a:t>
            </a:r>
            <a:r>
              <a:rPr lang="en-NZ" sz="1100" b="0" i="0" u="none" strike="noStrike" cap="none" dirty="0" err="1">
                <a:solidFill>
                  <a:srgbClr val="000000"/>
                </a:solidFill>
                <a:effectLst/>
                <a:latin typeface="Arial"/>
                <a:ea typeface="Arial"/>
                <a:cs typeface="Arial"/>
                <a:sym typeface="Arial"/>
              </a:rPr>
              <a:t>Metlink</a:t>
            </a:r>
            <a:r>
              <a:rPr lang="en-NZ" sz="1100" b="0" i="0" u="none" strike="noStrike" cap="none" dirty="0">
                <a:solidFill>
                  <a:srgbClr val="000000"/>
                </a:solidFill>
                <a:effectLst/>
                <a:latin typeface="Arial"/>
                <a:ea typeface="Arial"/>
                <a:cs typeface="Arial"/>
                <a:sym typeface="Arial"/>
              </a:rPr>
              <a:t> don’t tell us any more than this, as they retain their model quite closely, and don’t allow outsiders, such as ourselves, to take a look at it. This means that we have to make it ourselves, based on what they tell us about it</a:t>
            </a:r>
            <a:endParaRPr lang="en-NZ" b="0" dirty="0">
              <a:effectLs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76bedb4b7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76bedb4b7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en-NZ" sz="1100" b="0" i="0" u="none" strike="noStrike" cap="none" dirty="0">
                <a:solidFill>
                  <a:srgbClr val="000000"/>
                </a:solidFill>
                <a:effectLst/>
                <a:latin typeface="Arial"/>
                <a:ea typeface="Arial"/>
                <a:cs typeface="Arial"/>
                <a:sym typeface="Arial"/>
              </a:rPr>
              <a:t>So, what do we need to do this? Our first step comes from identifying suburbs that are similar to our own, based on the criteria we know </a:t>
            </a:r>
            <a:r>
              <a:rPr lang="en-NZ" sz="1100" b="0" i="0" u="none" strike="noStrike" cap="none" dirty="0" err="1">
                <a:solidFill>
                  <a:srgbClr val="000000"/>
                </a:solidFill>
                <a:effectLst/>
                <a:latin typeface="Arial"/>
                <a:ea typeface="Arial"/>
                <a:cs typeface="Arial"/>
                <a:sym typeface="Arial"/>
              </a:rPr>
              <a:t>Metlink</a:t>
            </a:r>
            <a:r>
              <a:rPr lang="en-NZ" sz="1100" b="0" i="0" u="none" strike="noStrike" cap="none" dirty="0">
                <a:solidFill>
                  <a:srgbClr val="000000"/>
                </a:solidFill>
                <a:effectLst/>
                <a:latin typeface="Arial"/>
                <a:ea typeface="Arial"/>
                <a:cs typeface="Arial"/>
                <a:sym typeface="Arial"/>
              </a:rPr>
              <a:t> consider. These include the population of the suburb, where </a:t>
            </a:r>
            <a:r>
              <a:rPr lang="en-NZ" sz="1100" b="0" i="0" u="none" strike="noStrike" cap="none" dirty="0" err="1">
                <a:solidFill>
                  <a:srgbClr val="000000"/>
                </a:solidFill>
                <a:effectLst/>
                <a:latin typeface="Arial"/>
                <a:ea typeface="Arial"/>
                <a:cs typeface="Arial"/>
                <a:sym typeface="Arial"/>
              </a:rPr>
              <a:t>Ōwhiro</a:t>
            </a:r>
            <a:r>
              <a:rPr lang="en-NZ" sz="1100" b="0" i="0" u="none" strike="noStrike" cap="none" dirty="0">
                <a:solidFill>
                  <a:srgbClr val="000000"/>
                </a:solidFill>
                <a:effectLst/>
                <a:latin typeface="Arial"/>
                <a:ea typeface="Arial"/>
                <a:cs typeface="Arial"/>
                <a:sym typeface="Arial"/>
              </a:rPr>
              <a:t> Bay is just over 2,000; distance from the central city, where </a:t>
            </a:r>
            <a:r>
              <a:rPr lang="en-NZ" sz="1100" b="0" i="0" u="none" strike="noStrike" cap="none" dirty="0" err="1">
                <a:solidFill>
                  <a:srgbClr val="000000"/>
                </a:solidFill>
                <a:effectLst/>
                <a:latin typeface="Arial"/>
                <a:ea typeface="Arial"/>
                <a:cs typeface="Arial"/>
                <a:sym typeface="Arial"/>
              </a:rPr>
              <a:t>Ōwhiro</a:t>
            </a:r>
            <a:r>
              <a:rPr lang="en-NZ" sz="1100" b="0" i="0" u="none" strike="noStrike" cap="none" dirty="0">
                <a:solidFill>
                  <a:srgbClr val="000000"/>
                </a:solidFill>
                <a:effectLst/>
                <a:latin typeface="Arial"/>
                <a:ea typeface="Arial"/>
                <a:cs typeface="Arial"/>
                <a:sym typeface="Arial"/>
              </a:rPr>
              <a:t> Bay is about 8 or 9 kilometres, depending on where you start counting from; among other considerations such as topography, and our suburb’s importance as a connection road. </a:t>
            </a:r>
            <a:endParaRPr lang="en-NZ" b="0" dirty="0">
              <a:effectLst/>
            </a:endParaRPr>
          </a:p>
          <a:p>
            <a:pPr marL="158750" indent="0">
              <a:buNone/>
            </a:pPr>
            <a:br>
              <a:rPr lang="en-NZ" b="0" dirty="0">
                <a:effectLst/>
              </a:rPr>
            </a:br>
            <a:endParaRPr lang="en-NZ" b="0" dirty="0">
              <a:effectLst/>
            </a:endParaRPr>
          </a:p>
          <a:p>
            <a:pPr marL="158750" indent="0" rtl="0">
              <a:buNone/>
            </a:pPr>
            <a:r>
              <a:rPr lang="en-NZ" sz="1100" b="0" i="0" u="none" strike="noStrike" cap="none" dirty="0">
                <a:solidFill>
                  <a:srgbClr val="000000"/>
                </a:solidFill>
                <a:effectLst/>
                <a:latin typeface="Arial"/>
                <a:ea typeface="Arial"/>
                <a:cs typeface="Arial"/>
                <a:sym typeface="Arial"/>
              </a:rPr>
              <a:t>This last criteria is one you can think of as one of the differences between us and neighbouring Island Bay, where we’re both the same distance from the city, but people are much more likely to connect through Island Bay as opposed to </a:t>
            </a:r>
            <a:r>
              <a:rPr lang="en-NZ" sz="1100" b="0" i="0" u="none" strike="noStrike" cap="none" dirty="0" err="1">
                <a:solidFill>
                  <a:srgbClr val="000000"/>
                </a:solidFill>
                <a:effectLst/>
                <a:latin typeface="Arial"/>
                <a:ea typeface="Arial"/>
                <a:cs typeface="Arial"/>
                <a:sym typeface="Arial"/>
              </a:rPr>
              <a:t>Ōwhiro</a:t>
            </a:r>
            <a:r>
              <a:rPr lang="en-NZ" sz="1100" b="0" i="0" u="none" strike="noStrike" cap="none" dirty="0">
                <a:solidFill>
                  <a:srgbClr val="000000"/>
                </a:solidFill>
                <a:effectLst/>
                <a:latin typeface="Arial"/>
                <a:ea typeface="Arial"/>
                <a:cs typeface="Arial"/>
                <a:sym typeface="Arial"/>
              </a:rPr>
              <a:t> Bay to get to the south coast, as they’re a more important thoroughfare than ourselves.</a:t>
            </a:r>
            <a:br>
              <a:rPr lang="en-NZ" dirty="0"/>
            </a:b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76bedb4b71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76bedb4b71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en-NZ" sz="1100" b="0" i="0" u="none" strike="noStrike" cap="none" dirty="0">
                <a:solidFill>
                  <a:srgbClr val="000000"/>
                </a:solidFill>
                <a:effectLst/>
                <a:latin typeface="Arial"/>
                <a:ea typeface="Arial"/>
                <a:cs typeface="Arial"/>
                <a:sym typeface="Arial"/>
              </a:rPr>
              <a:t>From this point, we can make tables much like these ones that compare us with other suburbs. In this example, whether you’d like to believe it or not, suburbs like </a:t>
            </a:r>
            <a:r>
              <a:rPr lang="en-NZ" sz="1100" b="0" i="0" u="none" strike="noStrike" cap="none" dirty="0" err="1">
                <a:solidFill>
                  <a:srgbClr val="000000"/>
                </a:solidFill>
                <a:effectLst/>
                <a:latin typeface="Arial"/>
                <a:ea typeface="Arial"/>
                <a:cs typeface="Arial"/>
                <a:sym typeface="Arial"/>
              </a:rPr>
              <a:t>Seatoun</a:t>
            </a:r>
            <a:r>
              <a:rPr lang="en-NZ" sz="1100" b="0" i="0" u="none" strike="noStrike" cap="none" dirty="0">
                <a:solidFill>
                  <a:srgbClr val="000000"/>
                </a:solidFill>
                <a:effectLst/>
                <a:latin typeface="Arial"/>
                <a:ea typeface="Arial"/>
                <a:cs typeface="Arial"/>
                <a:sym typeface="Arial"/>
              </a:rPr>
              <a:t> and Houghton Bay share many criteria in common with us, to the point that </a:t>
            </a:r>
            <a:r>
              <a:rPr lang="en-NZ" sz="1100" b="0" i="0" u="none" strike="noStrike" cap="none" dirty="0" err="1">
                <a:solidFill>
                  <a:srgbClr val="000000"/>
                </a:solidFill>
                <a:effectLst/>
                <a:latin typeface="Arial"/>
                <a:ea typeface="Arial"/>
                <a:cs typeface="Arial"/>
                <a:sym typeface="Arial"/>
              </a:rPr>
              <a:t>Metlink</a:t>
            </a:r>
            <a:r>
              <a:rPr lang="en-NZ" sz="1100" b="0" i="0" u="none" strike="noStrike" cap="none" dirty="0">
                <a:solidFill>
                  <a:srgbClr val="000000"/>
                </a:solidFill>
                <a:effectLst/>
                <a:latin typeface="Arial"/>
                <a:ea typeface="Arial"/>
                <a:cs typeface="Arial"/>
                <a:sym typeface="Arial"/>
              </a:rPr>
              <a:t> would look at them and consider us similar enough to them that the same model of distributing bus services should be used.</a:t>
            </a:r>
            <a:endParaRPr lang="en-NZ" b="0" dirty="0">
              <a:effectLst/>
            </a:endParaRPr>
          </a:p>
          <a:p>
            <a:pPr marL="158750" indent="0">
              <a:buNone/>
            </a:pPr>
            <a:br>
              <a:rPr lang="en-NZ" b="0" dirty="0">
                <a:effectLst/>
              </a:rPr>
            </a:br>
            <a:endParaRPr lang="en-NZ" b="0" dirty="0">
              <a:effectLst/>
            </a:endParaRPr>
          </a:p>
          <a:p>
            <a:pPr marL="158750" indent="0" rtl="0">
              <a:buNone/>
            </a:pPr>
            <a:r>
              <a:rPr lang="en-NZ" sz="1100" b="0" i="0" u="none" strike="noStrike" cap="none" dirty="0">
                <a:solidFill>
                  <a:srgbClr val="000000"/>
                </a:solidFill>
                <a:effectLst/>
                <a:latin typeface="Arial"/>
                <a:ea typeface="Arial"/>
                <a:cs typeface="Arial"/>
                <a:sym typeface="Arial"/>
              </a:rPr>
              <a:t>What you’ll notice is that the suburbs we found to be comparable to </a:t>
            </a:r>
            <a:r>
              <a:rPr lang="en-NZ" sz="1100" b="0" i="0" u="none" strike="noStrike" cap="none" dirty="0" err="1">
                <a:solidFill>
                  <a:srgbClr val="000000"/>
                </a:solidFill>
                <a:effectLst/>
                <a:latin typeface="Arial"/>
                <a:ea typeface="Arial"/>
                <a:cs typeface="Arial"/>
                <a:sym typeface="Arial"/>
              </a:rPr>
              <a:t>Ōwhiro</a:t>
            </a:r>
            <a:r>
              <a:rPr lang="en-NZ" sz="1100" b="0" i="0" u="none" strike="noStrike" cap="none" dirty="0">
                <a:solidFill>
                  <a:srgbClr val="000000"/>
                </a:solidFill>
                <a:effectLst/>
                <a:latin typeface="Arial"/>
                <a:ea typeface="Arial"/>
                <a:cs typeface="Arial"/>
                <a:sym typeface="Arial"/>
              </a:rPr>
              <a:t> Bay, including the ones listed at the bottom here, typically have a lot in common with the suburbs along our city’s south and east — so that being similar distance from the city, populations of about 1 to 3 thousand, and usually along the coast but with significant hills, among numerous other things.</a:t>
            </a:r>
            <a:br>
              <a:rPr lang="en-NZ" dirty="0"/>
            </a:b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780452f3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780452f3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en-NZ" sz="1100" b="0" i="0" u="none" strike="noStrike" cap="none" dirty="0">
                <a:solidFill>
                  <a:srgbClr val="000000"/>
                </a:solidFill>
                <a:effectLst/>
                <a:latin typeface="Arial"/>
                <a:ea typeface="Arial"/>
                <a:cs typeface="Arial"/>
                <a:sym typeface="Arial"/>
              </a:rPr>
              <a:t>Our last step is to take this information to make our model. To do this we need to know how many buses each of these suburbs receive, and then how we can quantify demand. For the first point, this can be found by scraping the </a:t>
            </a:r>
            <a:r>
              <a:rPr lang="en-NZ" sz="1100" b="0" i="0" u="none" strike="noStrike" cap="none" dirty="0" err="1">
                <a:solidFill>
                  <a:srgbClr val="000000"/>
                </a:solidFill>
                <a:effectLst/>
                <a:latin typeface="Arial"/>
                <a:ea typeface="Arial"/>
                <a:cs typeface="Arial"/>
                <a:sym typeface="Arial"/>
              </a:rPr>
              <a:t>Metlink</a:t>
            </a:r>
            <a:r>
              <a:rPr lang="en-NZ" sz="1100" b="0" i="0" u="none" strike="noStrike" cap="none" dirty="0">
                <a:solidFill>
                  <a:srgbClr val="000000"/>
                </a:solidFill>
                <a:effectLst/>
                <a:latin typeface="Arial"/>
                <a:ea typeface="Arial"/>
                <a:cs typeface="Arial"/>
                <a:sym typeface="Arial"/>
              </a:rPr>
              <a:t> website, so no trouble there, but our second point needs us to get slightly more creative. </a:t>
            </a:r>
            <a:endParaRPr lang="en-NZ" b="0" dirty="0">
              <a:effectLst/>
            </a:endParaRPr>
          </a:p>
          <a:p>
            <a:pPr marL="158750" indent="0">
              <a:buNone/>
            </a:pPr>
            <a:br>
              <a:rPr lang="en-NZ" b="0" dirty="0">
                <a:effectLst/>
              </a:rPr>
            </a:br>
            <a:endParaRPr lang="en-NZ" b="0" dirty="0">
              <a:effectLst/>
            </a:endParaRPr>
          </a:p>
          <a:p>
            <a:pPr marL="158750" indent="0" rtl="0">
              <a:buNone/>
            </a:pPr>
            <a:r>
              <a:rPr lang="en-NZ" sz="1100" b="0" i="0" u="none" strike="noStrike" cap="none" dirty="0">
                <a:solidFill>
                  <a:srgbClr val="000000"/>
                </a:solidFill>
                <a:effectLst/>
                <a:latin typeface="Arial"/>
                <a:ea typeface="Arial"/>
                <a:cs typeface="Arial"/>
                <a:sym typeface="Arial"/>
              </a:rPr>
              <a:t>In this case, we took information from the NZTA Waka Kotahi that established in a large report they put out that the rates of demand for public transport across the southern and eastern suburbs, the ones we care about, are directly intertwined with the population of those suburbs. </a:t>
            </a:r>
            <a:endParaRPr lang="en-NZ" b="0" dirty="0">
              <a:effectLst/>
            </a:endParaRPr>
          </a:p>
          <a:p>
            <a:pPr marL="158750" indent="0">
              <a:buNone/>
            </a:pPr>
            <a:br>
              <a:rPr lang="en-NZ" b="0" dirty="0">
                <a:effectLst/>
              </a:rPr>
            </a:br>
            <a:endParaRPr lang="en-NZ" b="0" dirty="0">
              <a:effectLst/>
            </a:endParaRPr>
          </a:p>
          <a:p>
            <a:pPr marL="158750" indent="0" rtl="0">
              <a:buNone/>
            </a:pPr>
            <a:r>
              <a:rPr lang="en-NZ" sz="1100" b="0" i="0" u="none" strike="noStrike" cap="none" dirty="0">
                <a:solidFill>
                  <a:srgbClr val="000000"/>
                </a:solidFill>
                <a:effectLst/>
                <a:latin typeface="Arial"/>
                <a:ea typeface="Arial"/>
                <a:cs typeface="Arial"/>
                <a:sym typeface="Arial"/>
              </a:rPr>
              <a:t>Essentially what this means is we can model demand simply by using the population of these suburbs, where bigger suburbs should see more buses and smaller suburbs should see fewer. With this all said and done, should we see what this model looks like?</a:t>
            </a:r>
            <a:br>
              <a:rPr lang="en-NZ" dirty="0"/>
            </a:b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76bedb4b71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76bedb4b71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NZ" sz="1100" b="0" i="0" u="none" strike="noStrike" cap="none" dirty="0">
                <a:solidFill>
                  <a:srgbClr val="000000"/>
                </a:solidFill>
                <a:effectLst/>
                <a:latin typeface="Arial"/>
                <a:ea typeface="Arial"/>
                <a:cs typeface="Arial"/>
                <a:sym typeface="Arial"/>
              </a:rPr>
              <a:t>This is shocking, and it was very alarming when we first discovered it. This model works perfectly in replicating the distribution of buses across our city, with the one and only exception being </a:t>
            </a:r>
            <a:r>
              <a:rPr lang="en-NZ" sz="1100" b="0" i="0" u="none" strike="noStrike" cap="none" dirty="0" err="1">
                <a:solidFill>
                  <a:srgbClr val="000000"/>
                </a:solidFill>
                <a:effectLst/>
                <a:latin typeface="Arial"/>
                <a:ea typeface="Arial"/>
                <a:cs typeface="Arial"/>
                <a:sym typeface="Arial"/>
              </a:rPr>
              <a:t>Ōwhiro</a:t>
            </a:r>
            <a:r>
              <a:rPr lang="en-NZ" sz="1100" b="0" i="0" u="none" strike="noStrike" cap="none" dirty="0">
                <a:solidFill>
                  <a:srgbClr val="000000"/>
                </a:solidFill>
                <a:effectLst/>
                <a:latin typeface="Arial"/>
                <a:ea typeface="Arial"/>
                <a:cs typeface="Arial"/>
                <a:sym typeface="Arial"/>
              </a:rPr>
              <a:t> Bay [Next Slide].</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D8D1C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s://www.alamyimages.fr/photo-image-owhiro-bay-wellington-ile-du-nord-nouvelle-zelande-vue-aerienne-79612156.html" TargetMode="External"/><Relationship Id="rId3" Type="http://schemas.openxmlformats.org/officeDocument/2006/relationships/hyperlink" Target="https://www.gw.govt.nz/assets/Documents/2022/03/TN0C3079-Model-Investigation-Report.pdf" TargetMode="External"/><Relationship Id="rId7" Type="http://schemas.openxmlformats.org/officeDocument/2006/relationships/hyperlink" Target="https://sandee.com/new-zealand/wellington/wellington/seatoun-wharf"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hyperlink" Target="https://www.nzta.govt.nz/assets/resources/keeping-cities-moving/Wellington-regional-mode-shift-plans.pdf" TargetMode="External"/><Relationship Id="rId11" Type="http://schemas.openxmlformats.org/officeDocument/2006/relationships/hyperlink" Target="https://www.stuff.co.nz/dominion-post/news/110350416/bus-into-lower-hutt-fence" TargetMode="External"/><Relationship Id="rId5" Type="http://schemas.openxmlformats.org/officeDocument/2006/relationships/hyperlink" Target="https://www.metlink.org.nz/assets/Customer-Satisfaction-Surveys/GWRC-Public-Transport" TargetMode="External"/><Relationship Id="rId10" Type="http://schemas.openxmlformats.org/officeDocument/2006/relationships/hyperlink" Target="https://hail.to/rroa-normal-intermediate/article/gr6Rdt9" TargetMode="External"/><Relationship Id="rId4" Type="http://schemas.openxmlformats.org/officeDocument/2006/relationships/hyperlink" Target="https://www.metlink.org.nz/assets/Customer-Satisfaction-Surveys/GWRC-Public-Transport-Customer-Satisfaction-Survey-June-2022_Public-Report_2.pdf" TargetMode="External"/><Relationship Id="rId9" Type="http://schemas.openxmlformats.org/officeDocument/2006/relationships/hyperlink" Target="https://sandee.com/new-zealand/wellington/houghton-ba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540000" marR="334049" lvl="0" indent="0" algn="ctr" rtl="0">
              <a:lnSpc>
                <a:spcPct val="115000"/>
              </a:lnSpc>
              <a:spcBef>
                <a:spcPts val="0"/>
              </a:spcBef>
              <a:spcAft>
                <a:spcPts val="300"/>
              </a:spcAft>
              <a:buClr>
                <a:schemeClr val="dk1"/>
              </a:buClr>
              <a:buSzPts val="1100"/>
              <a:buFont typeface="Arial"/>
              <a:buNone/>
            </a:pPr>
            <a:r>
              <a:rPr lang="en-GB" sz="4100">
                <a:latin typeface="Lexend"/>
                <a:ea typeface="Lexend"/>
                <a:cs typeface="Lexend"/>
                <a:sym typeface="Lexend"/>
              </a:rPr>
              <a:t>Owhiro Bay Bus Network Public Meeting</a:t>
            </a:r>
            <a:endParaRPr sz="6700">
              <a:latin typeface="Lexend"/>
              <a:ea typeface="Lexend"/>
              <a:cs typeface="Lexend"/>
              <a:sym typeface="Lexend"/>
            </a:endParaRPr>
          </a:p>
        </p:txBody>
      </p:sp>
      <p:sp>
        <p:nvSpPr>
          <p:cNvPr id="55" name="Google Shape;55;p13"/>
          <p:cNvSpPr txBox="1">
            <a:spLocks noGrp="1"/>
          </p:cNvSpPr>
          <p:nvPr>
            <p:ph type="subTitle" idx="1"/>
          </p:nvPr>
        </p:nvSpPr>
        <p:spPr>
          <a:xfrm>
            <a:off x="311700" y="3299900"/>
            <a:ext cx="8520600" cy="792600"/>
          </a:xfrm>
          <a:prstGeom prst="rect">
            <a:avLst/>
          </a:prstGeom>
        </p:spPr>
        <p:txBody>
          <a:bodyPr spcFirstLastPara="1" wrap="square" lIns="91425" tIns="91425" rIns="91425" bIns="91425" anchor="t" anchorCtr="0">
            <a:normAutofit/>
          </a:bodyPr>
          <a:lstStyle/>
          <a:p>
            <a:pPr marL="540000" marR="334049" lvl="0" indent="0" algn="ctr" rtl="0">
              <a:lnSpc>
                <a:spcPct val="115000"/>
              </a:lnSpc>
              <a:spcBef>
                <a:spcPts val="0"/>
              </a:spcBef>
              <a:spcAft>
                <a:spcPts val="300"/>
              </a:spcAft>
              <a:buClr>
                <a:schemeClr val="dk1"/>
              </a:buClr>
              <a:buSzPts val="1100"/>
              <a:buFont typeface="Arial"/>
              <a:buNone/>
            </a:pPr>
            <a:r>
              <a:rPr lang="en-GB" sz="2500">
                <a:solidFill>
                  <a:schemeClr val="dk1"/>
                </a:solidFill>
                <a:latin typeface="Lexend"/>
                <a:ea typeface="Lexend"/>
                <a:cs typeface="Lexend"/>
                <a:sym typeface="Lexend"/>
              </a:rPr>
              <a:t>By Better Buses Owhiro Bay </a:t>
            </a:r>
            <a:endParaRPr sz="2700">
              <a:solidFill>
                <a:schemeClr val="dk1"/>
              </a:solidFill>
              <a:latin typeface="Lexend"/>
              <a:ea typeface="Lexend"/>
              <a:cs typeface="Lexend"/>
              <a:sym typeface="Lexend"/>
            </a:endParaRPr>
          </a:p>
        </p:txBody>
      </p:sp>
      <p:sp>
        <p:nvSpPr>
          <p:cNvPr id="56" name="Google Shape;56;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solidFill>
                  <a:srgbClr val="838D0B"/>
                </a:solidFill>
                <a:latin typeface="Fredericka the Great"/>
                <a:ea typeface="Fredericka the Great"/>
                <a:cs typeface="Fredericka the Great"/>
                <a:sym typeface="Fredericka the Great"/>
              </a:rPr>
              <a:t>1</a:t>
            </a:fld>
            <a:endParaRPr>
              <a:solidFill>
                <a:srgbClr val="838D0B"/>
              </a:solidFill>
              <a:latin typeface="Fredericka the Great"/>
              <a:ea typeface="Fredericka the Great"/>
              <a:cs typeface="Fredericka the Great"/>
              <a:sym typeface="Fredericka the Great"/>
            </a:endParaRPr>
          </a:p>
        </p:txBody>
      </p:sp>
      <p:sp>
        <p:nvSpPr>
          <p:cNvPr id="57" name="Google Shape;57;p13"/>
          <p:cNvSpPr/>
          <p:nvPr/>
        </p:nvSpPr>
        <p:spPr>
          <a:xfrm rot="10800000" flipH="1">
            <a:off x="1555264" y="1333861"/>
            <a:ext cx="341700" cy="44100"/>
          </a:xfrm>
          <a:prstGeom prst="rect">
            <a:avLst/>
          </a:prstGeom>
          <a:solidFill>
            <a:schemeClr val="dk1"/>
          </a:solidFill>
          <a:ln w="9525" cap="flat" cmpd="sng">
            <a:solidFill>
              <a:srgbClr val="D8D1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 name="Google Shape;58;p13"/>
          <p:cNvSpPr/>
          <p:nvPr/>
        </p:nvSpPr>
        <p:spPr>
          <a:xfrm>
            <a:off x="5069600" y="3429000"/>
            <a:ext cx="199200" cy="29700"/>
          </a:xfrm>
          <a:prstGeom prst="rect">
            <a:avLst/>
          </a:prstGeom>
          <a:solidFill>
            <a:schemeClr val="dk1"/>
          </a:solidFill>
          <a:ln w="9525" cap="flat" cmpd="sng">
            <a:solidFill>
              <a:srgbClr val="D8D1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lnSpc>
                <a:spcPct val="90000"/>
              </a:lnSpc>
              <a:spcBef>
                <a:spcPts val="0"/>
              </a:spcBef>
              <a:spcAft>
                <a:spcPts val="0"/>
              </a:spcAft>
              <a:buClr>
                <a:schemeClr val="dk1"/>
              </a:buClr>
              <a:buSzPts val="1100"/>
              <a:buFont typeface="Arial"/>
              <a:buNone/>
            </a:pPr>
            <a:fld id="{00000000-1234-1234-1234-123412341234}" type="slidenum">
              <a:rPr lang="en-GB">
                <a:solidFill>
                  <a:srgbClr val="838D0B"/>
                </a:solidFill>
                <a:latin typeface="Fredericka the Great"/>
                <a:ea typeface="Fredericka the Great"/>
                <a:cs typeface="Fredericka the Great"/>
                <a:sym typeface="Fredericka the Great"/>
              </a:rPr>
              <a:t>10</a:t>
            </a:fld>
            <a:endParaRPr/>
          </a:p>
        </p:txBody>
      </p:sp>
      <p:pic>
        <p:nvPicPr>
          <p:cNvPr id="124" name="Google Shape;124;p22" title="type 5 with OB.png"/>
          <p:cNvPicPr preferRelativeResize="0"/>
          <p:nvPr/>
        </p:nvPicPr>
        <p:blipFill>
          <a:blip r:embed="rId3">
            <a:alphaModFix/>
          </a:blip>
          <a:stretch>
            <a:fillRect/>
          </a:stretch>
        </p:blipFill>
        <p:spPr>
          <a:xfrm>
            <a:off x="496397" y="0"/>
            <a:ext cx="8173426" cy="5143499"/>
          </a:xfrm>
          <a:prstGeom prst="rect">
            <a:avLst/>
          </a:prstGeom>
          <a:noFill/>
          <a:ln>
            <a:noFill/>
          </a:ln>
        </p:spPr>
      </p:pic>
      <p:sp>
        <p:nvSpPr>
          <p:cNvPr id="125" name="Google Shape;125;p22"/>
          <p:cNvSpPr/>
          <p:nvPr/>
        </p:nvSpPr>
        <p:spPr>
          <a:xfrm>
            <a:off x="6252025" y="1628775"/>
            <a:ext cx="170100" cy="1268100"/>
          </a:xfrm>
          <a:prstGeom prst="upDownArrow">
            <a:avLst>
              <a:gd name="adj1" fmla="val 50000"/>
              <a:gd name="adj2" fmla="val 50000"/>
            </a:avLst>
          </a:prstGeom>
          <a:solidFill>
            <a:srgbClr val="4472C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6" name="Google Shape;126;p22"/>
          <p:cNvSpPr txBox="1"/>
          <p:nvPr/>
        </p:nvSpPr>
        <p:spPr>
          <a:xfrm>
            <a:off x="6422125" y="2163825"/>
            <a:ext cx="11232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solidFill>
                  <a:schemeClr val="dk1"/>
                </a:solidFill>
                <a:latin typeface="Times New Roman"/>
                <a:ea typeface="Times New Roman"/>
                <a:cs typeface="Times New Roman"/>
                <a:sym typeface="Times New Roman"/>
              </a:rPr>
              <a:t>57% Deficit</a:t>
            </a:r>
            <a:endParaRPr sz="1200" b="1">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Lexend"/>
                <a:ea typeface="Lexend"/>
                <a:cs typeface="Lexend"/>
                <a:sym typeface="Lexend"/>
              </a:rPr>
              <a:t>Issue 2: Ōwhiro Bay’s On-peak Network</a:t>
            </a:r>
            <a:endParaRPr>
              <a:latin typeface="Lexend"/>
              <a:ea typeface="Lexend"/>
              <a:cs typeface="Lexend"/>
              <a:sym typeface="Lexend"/>
            </a:endParaRPr>
          </a:p>
        </p:txBody>
      </p:sp>
      <p:sp>
        <p:nvSpPr>
          <p:cNvPr id="132" name="Google Shape;132;p23"/>
          <p:cNvSpPr txBox="1">
            <a:spLocks noGrp="1"/>
          </p:cNvSpPr>
          <p:nvPr>
            <p:ph type="body" idx="1"/>
          </p:nvPr>
        </p:nvSpPr>
        <p:spPr>
          <a:xfrm>
            <a:off x="144000" y="1370400"/>
            <a:ext cx="5566200" cy="4016400"/>
          </a:xfrm>
          <a:prstGeom prst="rect">
            <a:avLst/>
          </a:prstGeom>
        </p:spPr>
        <p:txBody>
          <a:bodyPr spcFirstLastPara="1" wrap="square" lIns="91425" tIns="91425" rIns="91425" bIns="91425" anchor="t" anchorCtr="0">
            <a:normAutofit/>
          </a:bodyPr>
          <a:lstStyle/>
          <a:p>
            <a:pPr marL="457200" lvl="0" indent="-349250" algn="l" rtl="0">
              <a:lnSpc>
                <a:spcPct val="150000"/>
              </a:lnSpc>
              <a:spcBef>
                <a:spcPts val="0"/>
              </a:spcBef>
              <a:spcAft>
                <a:spcPts val="0"/>
              </a:spcAft>
              <a:buClr>
                <a:schemeClr val="dk1"/>
              </a:buClr>
              <a:buSzPts val="1900"/>
              <a:buFont typeface="Lexend"/>
              <a:buChar char="●"/>
            </a:pPr>
            <a:r>
              <a:rPr lang="en-GB" sz="1900">
                <a:solidFill>
                  <a:schemeClr val="dk1"/>
                </a:solidFill>
                <a:latin typeface="Lexend"/>
                <a:ea typeface="Lexend"/>
                <a:cs typeface="Lexend"/>
                <a:sym typeface="Lexend"/>
              </a:rPr>
              <a:t>Used to be served by the former Route 4</a:t>
            </a:r>
            <a:endParaRPr sz="1900">
              <a:solidFill>
                <a:schemeClr val="dk1"/>
              </a:solidFill>
              <a:latin typeface="Lexend"/>
              <a:ea typeface="Lexend"/>
              <a:cs typeface="Lexend"/>
              <a:sym typeface="Lexend"/>
            </a:endParaRPr>
          </a:p>
          <a:p>
            <a:pPr marL="457200" lvl="0" indent="-355600" algn="l" rtl="0">
              <a:lnSpc>
                <a:spcPct val="150000"/>
              </a:lnSpc>
              <a:spcBef>
                <a:spcPts val="0"/>
              </a:spcBef>
              <a:spcAft>
                <a:spcPts val="0"/>
              </a:spcAft>
              <a:buClr>
                <a:schemeClr val="dk1"/>
              </a:buClr>
              <a:buSzPts val="2000"/>
              <a:buFont typeface="Lexend"/>
              <a:buChar char="●"/>
            </a:pPr>
            <a:r>
              <a:rPr lang="en-GB" sz="2000" b="1">
                <a:solidFill>
                  <a:schemeClr val="dk1"/>
                </a:solidFill>
                <a:latin typeface="Lexend"/>
                <a:ea typeface="Lexend"/>
                <a:cs typeface="Lexend"/>
                <a:sym typeface="Lexend"/>
              </a:rPr>
              <a:t>13 </a:t>
            </a:r>
            <a:r>
              <a:rPr lang="en-GB" sz="2000">
                <a:solidFill>
                  <a:schemeClr val="dk1"/>
                </a:solidFill>
                <a:latin typeface="Lexend"/>
                <a:ea typeface="Lexend"/>
                <a:cs typeface="Lexend"/>
                <a:sym typeface="Lexend"/>
              </a:rPr>
              <a:t>services a day between Ōwhiro Bay and Molesworth Street</a:t>
            </a:r>
            <a:endParaRPr sz="2000">
              <a:solidFill>
                <a:schemeClr val="dk1"/>
              </a:solidFill>
              <a:latin typeface="Lexend"/>
              <a:ea typeface="Lexend"/>
              <a:cs typeface="Lexend"/>
              <a:sym typeface="Lexend"/>
            </a:endParaRPr>
          </a:p>
          <a:p>
            <a:pPr marL="457200" lvl="0" indent="-355600" algn="l" rtl="0">
              <a:lnSpc>
                <a:spcPct val="150000"/>
              </a:lnSpc>
              <a:spcBef>
                <a:spcPts val="0"/>
              </a:spcBef>
              <a:spcAft>
                <a:spcPts val="0"/>
              </a:spcAft>
              <a:buClr>
                <a:schemeClr val="dk1"/>
              </a:buClr>
              <a:buSzPts val="2000"/>
              <a:buFont typeface="Lexend"/>
              <a:buChar char="●"/>
            </a:pPr>
            <a:r>
              <a:rPr lang="en-GB" sz="2000">
                <a:solidFill>
                  <a:schemeClr val="dk1"/>
                </a:solidFill>
                <a:latin typeface="Lexend"/>
                <a:ea typeface="Lexend"/>
                <a:cs typeface="Lexend"/>
                <a:sym typeface="Lexend"/>
              </a:rPr>
              <a:t>7am - 8.30am ; 3.30pm - 6.30pm </a:t>
            </a:r>
            <a:endParaRPr sz="2000">
              <a:solidFill>
                <a:schemeClr val="dk1"/>
              </a:solidFill>
              <a:latin typeface="Lexend"/>
              <a:ea typeface="Lexend"/>
              <a:cs typeface="Lexend"/>
              <a:sym typeface="Lexend"/>
            </a:endParaRPr>
          </a:p>
          <a:p>
            <a:pPr marL="457200" lvl="0" indent="-355600" algn="l" rtl="0">
              <a:lnSpc>
                <a:spcPct val="150000"/>
              </a:lnSpc>
              <a:spcBef>
                <a:spcPts val="0"/>
              </a:spcBef>
              <a:spcAft>
                <a:spcPts val="0"/>
              </a:spcAft>
              <a:buClr>
                <a:schemeClr val="dk1"/>
              </a:buClr>
              <a:buSzPts val="2000"/>
              <a:buFont typeface="Lexend"/>
              <a:buChar char="●"/>
            </a:pPr>
            <a:r>
              <a:rPr lang="en-GB" sz="2000" b="1">
                <a:solidFill>
                  <a:schemeClr val="dk1"/>
                </a:solidFill>
                <a:latin typeface="Lexend"/>
                <a:ea typeface="Lexend"/>
                <a:cs typeface="Lexend"/>
                <a:sym typeface="Lexend"/>
              </a:rPr>
              <a:t>10 - 25 minute frequency</a:t>
            </a:r>
            <a:r>
              <a:rPr lang="en-GB" sz="2000">
                <a:solidFill>
                  <a:schemeClr val="dk1"/>
                </a:solidFill>
                <a:latin typeface="Lexend"/>
                <a:ea typeface="Lexend"/>
                <a:cs typeface="Lexend"/>
                <a:sym typeface="Lexend"/>
              </a:rPr>
              <a:t> </a:t>
            </a:r>
            <a:endParaRPr sz="2000">
              <a:solidFill>
                <a:schemeClr val="dk1"/>
              </a:solidFill>
              <a:latin typeface="Lexend"/>
              <a:ea typeface="Lexend"/>
              <a:cs typeface="Lexend"/>
              <a:sym typeface="Lexend"/>
            </a:endParaRPr>
          </a:p>
          <a:p>
            <a:pPr marL="457200" lvl="0" indent="-342900" algn="l" rtl="0">
              <a:lnSpc>
                <a:spcPct val="150000"/>
              </a:lnSpc>
              <a:spcBef>
                <a:spcPts val="0"/>
              </a:spcBef>
              <a:spcAft>
                <a:spcPts val="0"/>
              </a:spcAft>
              <a:buClr>
                <a:schemeClr val="dk1"/>
              </a:buClr>
              <a:buSzPts val="1800"/>
              <a:buFont typeface="Lexend"/>
              <a:buChar char="●"/>
            </a:pPr>
            <a:r>
              <a:rPr lang="en-GB" sz="2000">
                <a:solidFill>
                  <a:schemeClr val="dk1"/>
                </a:solidFill>
                <a:latin typeface="Lexend"/>
                <a:ea typeface="Lexend"/>
                <a:cs typeface="Lexend"/>
                <a:sym typeface="Lexend"/>
              </a:rPr>
              <a:t>35 minute journey from start</a:t>
            </a:r>
            <a:r>
              <a:rPr lang="en-GB" sz="1300">
                <a:solidFill>
                  <a:schemeClr val="dk1"/>
                </a:solidFill>
                <a:latin typeface="Lexend"/>
                <a:ea typeface="Lexend"/>
                <a:cs typeface="Lexend"/>
                <a:sym typeface="Lexend"/>
              </a:rPr>
              <a:t> </a:t>
            </a:r>
            <a:r>
              <a:rPr lang="en-GB" sz="2000">
                <a:solidFill>
                  <a:schemeClr val="dk1"/>
                </a:solidFill>
                <a:latin typeface="Lexend"/>
                <a:ea typeface="Lexend"/>
                <a:cs typeface="Lexend"/>
                <a:sym typeface="Lexend"/>
              </a:rPr>
              <a:t>-</a:t>
            </a:r>
            <a:r>
              <a:rPr lang="en-GB" sz="1300">
                <a:solidFill>
                  <a:schemeClr val="dk1"/>
                </a:solidFill>
                <a:latin typeface="Lexend"/>
                <a:ea typeface="Lexend"/>
                <a:cs typeface="Lexend"/>
                <a:sym typeface="Lexend"/>
              </a:rPr>
              <a:t> </a:t>
            </a:r>
            <a:r>
              <a:rPr lang="en-GB" sz="2000">
                <a:solidFill>
                  <a:schemeClr val="dk1"/>
                </a:solidFill>
                <a:latin typeface="Lexend"/>
                <a:ea typeface="Lexend"/>
                <a:cs typeface="Lexend"/>
                <a:sym typeface="Lexend"/>
              </a:rPr>
              <a:t>end</a:t>
            </a:r>
            <a:endParaRPr sz="2000">
              <a:solidFill>
                <a:schemeClr val="dk1"/>
              </a:solidFill>
              <a:latin typeface="Lexend"/>
              <a:ea typeface="Lexend"/>
              <a:cs typeface="Lexend"/>
              <a:sym typeface="Lexend"/>
            </a:endParaRPr>
          </a:p>
          <a:p>
            <a:pPr marL="0" lvl="0" indent="0" algn="l" rtl="0">
              <a:spcBef>
                <a:spcPts val="1200"/>
              </a:spcBef>
              <a:spcAft>
                <a:spcPts val="1200"/>
              </a:spcAft>
              <a:buNone/>
            </a:pPr>
            <a:endParaRPr sz="2000">
              <a:solidFill>
                <a:schemeClr val="dk1"/>
              </a:solidFill>
              <a:latin typeface="Lexend"/>
              <a:ea typeface="Lexend"/>
              <a:cs typeface="Lexend"/>
              <a:sym typeface="Lexend"/>
            </a:endParaRPr>
          </a:p>
        </p:txBody>
      </p:sp>
      <p:sp>
        <p:nvSpPr>
          <p:cNvPr id="133" name="Google Shape;133;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lnSpc>
                <a:spcPct val="90000"/>
              </a:lnSpc>
              <a:spcBef>
                <a:spcPts val="0"/>
              </a:spcBef>
              <a:spcAft>
                <a:spcPts val="0"/>
              </a:spcAft>
              <a:buSzPts val="440"/>
              <a:buNone/>
            </a:pPr>
            <a:endParaRPr>
              <a:solidFill>
                <a:srgbClr val="838D0B"/>
              </a:solidFill>
              <a:latin typeface="Fredericka the Great"/>
              <a:ea typeface="Fredericka the Great"/>
              <a:cs typeface="Fredericka the Great"/>
              <a:sym typeface="Fredericka the Great"/>
            </a:endParaRPr>
          </a:p>
          <a:p>
            <a:pPr marL="0" lvl="0" indent="0" algn="r" rtl="0">
              <a:lnSpc>
                <a:spcPct val="90000"/>
              </a:lnSpc>
              <a:spcBef>
                <a:spcPts val="0"/>
              </a:spcBef>
              <a:spcAft>
                <a:spcPts val="0"/>
              </a:spcAft>
              <a:buClr>
                <a:schemeClr val="dk1"/>
              </a:buClr>
              <a:buSzPts val="440"/>
              <a:buFont typeface="Arial"/>
              <a:buNone/>
            </a:pPr>
            <a:fld id="{00000000-1234-1234-1234-123412341234}" type="slidenum">
              <a:rPr lang="en-GB">
                <a:solidFill>
                  <a:srgbClr val="838D0B"/>
                </a:solidFill>
                <a:latin typeface="Fredericka the Great"/>
                <a:ea typeface="Fredericka the Great"/>
                <a:cs typeface="Fredericka the Great"/>
                <a:sym typeface="Fredericka the Great"/>
              </a:rPr>
              <a:t>11</a:t>
            </a:fld>
            <a:endParaRPr/>
          </a:p>
          <a:p>
            <a:pPr marL="0" lvl="0" indent="0" algn="r" rtl="0">
              <a:lnSpc>
                <a:spcPct val="90000"/>
              </a:lnSpc>
              <a:spcBef>
                <a:spcPts val="0"/>
              </a:spcBef>
              <a:spcAft>
                <a:spcPts val="0"/>
              </a:spcAft>
              <a:buSzPts val="440"/>
              <a:buNone/>
            </a:pPr>
            <a:endParaRPr/>
          </a:p>
        </p:txBody>
      </p:sp>
      <p:pic>
        <p:nvPicPr>
          <p:cNvPr id="134" name="Google Shape;134;p23"/>
          <p:cNvPicPr preferRelativeResize="0"/>
          <p:nvPr/>
        </p:nvPicPr>
        <p:blipFill>
          <a:blip r:embed="rId3">
            <a:alphaModFix/>
          </a:blip>
          <a:stretch>
            <a:fillRect/>
          </a:stretch>
        </p:blipFill>
        <p:spPr>
          <a:xfrm>
            <a:off x="5573750" y="1480725"/>
            <a:ext cx="3485675" cy="21820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lnSpc>
                <a:spcPct val="90000"/>
              </a:lnSpc>
              <a:spcBef>
                <a:spcPts val="0"/>
              </a:spcBef>
              <a:spcAft>
                <a:spcPts val="0"/>
              </a:spcAft>
              <a:buClr>
                <a:schemeClr val="dk1"/>
              </a:buClr>
              <a:buSzPts val="440"/>
              <a:buFont typeface="Arial"/>
              <a:buNone/>
            </a:pPr>
            <a:fld id="{00000000-1234-1234-1234-123412341234}" type="slidenum">
              <a:rPr lang="en-GB">
                <a:solidFill>
                  <a:srgbClr val="838D0B"/>
                </a:solidFill>
                <a:latin typeface="Fredericka the Great"/>
                <a:ea typeface="Fredericka the Great"/>
                <a:cs typeface="Fredericka the Great"/>
                <a:sym typeface="Fredericka the Great"/>
              </a:rPr>
              <a:t>12</a:t>
            </a:fld>
            <a:endParaRPr/>
          </a:p>
        </p:txBody>
      </p:sp>
      <p:sp>
        <p:nvSpPr>
          <p:cNvPr id="140" name="Google Shape;140;p24"/>
          <p:cNvSpPr txBox="1">
            <a:spLocks noGrp="1"/>
          </p:cNvSpPr>
          <p:nvPr>
            <p:ph type="title"/>
          </p:nvPr>
        </p:nvSpPr>
        <p:spPr>
          <a:xfrm>
            <a:off x="360350" y="4197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Lexend"/>
                <a:ea typeface="Lexend"/>
                <a:cs typeface="Lexend"/>
                <a:sym typeface="Lexend"/>
              </a:rPr>
              <a:t>Comparison — Old vs. New</a:t>
            </a:r>
            <a:endParaRPr>
              <a:latin typeface="Lexend"/>
              <a:ea typeface="Lexend"/>
              <a:cs typeface="Lexend"/>
              <a:sym typeface="Lexend"/>
            </a:endParaRPr>
          </a:p>
        </p:txBody>
      </p:sp>
      <p:graphicFrame>
        <p:nvGraphicFramePr>
          <p:cNvPr id="141" name="Google Shape;141;p24"/>
          <p:cNvGraphicFramePr/>
          <p:nvPr/>
        </p:nvGraphicFramePr>
        <p:xfrm>
          <a:off x="360325" y="1160225"/>
          <a:ext cx="8520625" cy="3582375"/>
        </p:xfrm>
        <a:graphic>
          <a:graphicData uri="http://schemas.openxmlformats.org/drawingml/2006/table">
            <a:tbl>
              <a:tblPr>
                <a:noFill/>
                <a:tableStyleId>{99DB8BBB-BC1A-4DF0-BE57-8C1A500B68CE}</a:tableStyleId>
              </a:tblPr>
              <a:tblGrid>
                <a:gridCol w="3181675">
                  <a:extLst>
                    <a:ext uri="{9D8B030D-6E8A-4147-A177-3AD203B41FA5}">
                      <a16:colId xmlns:a16="http://schemas.microsoft.com/office/drawing/2014/main" val="20000"/>
                    </a:ext>
                  </a:extLst>
                </a:gridCol>
                <a:gridCol w="2669475">
                  <a:extLst>
                    <a:ext uri="{9D8B030D-6E8A-4147-A177-3AD203B41FA5}">
                      <a16:colId xmlns:a16="http://schemas.microsoft.com/office/drawing/2014/main" val="20001"/>
                    </a:ext>
                  </a:extLst>
                </a:gridCol>
                <a:gridCol w="2669475">
                  <a:extLst>
                    <a:ext uri="{9D8B030D-6E8A-4147-A177-3AD203B41FA5}">
                      <a16:colId xmlns:a16="http://schemas.microsoft.com/office/drawing/2014/main" val="20002"/>
                    </a:ext>
                  </a:extLst>
                </a:gridCol>
              </a:tblGrid>
              <a:tr h="615025">
                <a:tc>
                  <a:txBody>
                    <a:bodyPr/>
                    <a:lstStyle/>
                    <a:p>
                      <a:pPr marL="0" lvl="0" indent="0" algn="l" rtl="0">
                        <a:spcBef>
                          <a:spcPts val="0"/>
                        </a:spcBef>
                        <a:spcAft>
                          <a:spcPts val="0"/>
                        </a:spcAft>
                        <a:buNone/>
                      </a:pPr>
                      <a:endParaRPr sz="1800">
                        <a:solidFill>
                          <a:schemeClr val="dk1"/>
                        </a:solidFill>
                        <a:latin typeface="Lexend"/>
                        <a:ea typeface="Lexend"/>
                        <a:cs typeface="Lexend"/>
                        <a:sym typeface="Lexend"/>
                      </a:endParaRPr>
                    </a:p>
                  </a:txBody>
                  <a:tcPr marL="91425" marR="91425" marT="91425" marB="91425"/>
                </a:tc>
                <a:tc>
                  <a:txBody>
                    <a:bodyPr/>
                    <a:lstStyle/>
                    <a:p>
                      <a:pPr marL="0" lvl="0" indent="0" algn="ctr" rtl="0">
                        <a:spcBef>
                          <a:spcPts val="0"/>
                        </a:spcBef>
                        <a:spcAft>
                          <a:spcPts val="0"/>
                        </a:spcAft>
                        <a:buNone/>
                      </a:pPr>
                      <a:r>
                        <a:rPr lang="en-GB" sz="1800">
                          <a:solidFill>
                            <a:schemeClr val="dk1"/>
                          </a:solidFill>
                          <a:latin typeface="Lexend"/>
                          <a:ea typeface="Lexend"/>
                          <a:cs typeface="Lexend"/>
                          <a:sym typeface="Lexend"/>
                        </a:rPr>
                        <a:t>[Former] Route 4</a:t>
                      </a:r>
                      <a:endParaRPr sz="1800">
                        <a:solidFill>
                          <a:schemeClr val="dk1"/>
                        </a:solidFill>
                        <a:latin typeface="Lexend"/>
                        <a:ea typeface="Lexend"/>
                        <a:cs typeface="Lexend"/>
                        <a:sym typeface="Lexend"/>
                      </a:endParaRPr>
                    </a:p>
                  </a:txBody>
                  <a:tcPr marL="91425" marR="91425" marT="91425" marB="91425"/>
                </a:tc>
                <a:tc>
                  <a:txBody>
                    <a:bodyPr/>
                    <a:lstStyle/>
                    <a:p>
                      <a:pPr marL="0" lvl="0" indent="0" algn="ctr" rtl="0">
                        <a:spcBef>
                          <a:spcPts val="0"/>
                        </a:spcBef>
                        <a:spcAft>
                          <a:spcPts val="0"/>
                        </a:spcAft>
                        <a:buNone/>
                      </a:pPr>
                      <a:r>
                        <a:rPr lang="en-GB" sz="1800">
                          <a:solidFill>
                            <a:schemeClr val="dk1"/>
                          </a:solidFill>
                          <a:latin typeface="Lexend"/>
                          <a:ea typeface="Lexend"/>
                          <a:cs typeface="Lexend"/>
                          <a:sym typeface="Lexend"/>
                        </a:rPr>
                        <a:t>Route 39</a:t>
                      </a:r>
                      <a:endParaRPr sz="1800">
                        <a:solidFill>
                          <a:schemeClr val="dk1"/>
                        </a:solidFill>
                        <a:latin typeface="Lexend"/>
                        <a:ea typeface="Lexend"/>
                        <a:cs typeface="Lexend"/>
                        <a:sym typeface="Lexend"/>
                      </a:endParaRPr>
                    </a:p>
                  </a:txBody>
                  <a:tcPr marL="91425" marR="91425" marT="91425" marB="91425"/>
                </a:tc>
                <a:extLst>
                  <a:ext uri="{0D108BD9-81ED-4DB2-BD59-A6C34878D82A}">
                    <a16:rowId xmlns:a16="http://schemas.microsoft.com/office/drawing/2014/main" val="10000"/>
                  </a:ext>
                </a:extLst>
              </a:tr>
              <a:tr h="615025">
                <a:tc>
                  <a:txBody>
                    <a:bodyPr/>
                    <a:lstStyle/>
                    <a:p>
                      <a:pPr marL="0" lvl="0" indent="0" algn="l" rtl="0">
                        <a:spcBef>
                          <a:spcPts val="0"/>
                        </a:spcBef>
                        <a:spcAft>
                          <a:spcPts val="0"/>
                        </a:spcAft>
                        <a:buNone/>
                      </a:pPr>
                      <a:r>
                        <a:rPr lang="en-GB" sz="1800">
                          <a:solidFill>
                            <a:schemeClr val="dk1"/>
                          </a:solidFill>
                          <a:latin typeface="Lexend"/>
                          <a:ea typeface="Lexend"/>
                          <a:cs typeface="Lexend"/>
                          <a:sym typeface="Lexend"/>
                        </a:rPr>
                        <a:t>Number of Services per Day</a:t>
                      </a:r>
                      <a:endParaRPr sz="1800">
                        <a:solidFill>
                          <a:schemeClr val="dk1"/>
                        </a:solidFill>
                        <a:latin typeface="Lexend"/>
                        <a:ea typeface="Lexend"/>
                        <a:cs typeface="Lexend"/>
                        <a:sym typeface="Lexend"/>
                      </a:endParaRPr>
                    </a:p>
                  </a:txBody>
                  <a:tcPr marL="91425" marR="91425" marT="91425" marB="91425"/>
                </a:tc>
                <a:tc>
                  <a:txBody>
                    <a:bodyPr/>
                    <a:lstStyle/>
                    <a:p>
                      <a:pPr marL="0" lvl="0" indent="0" algn="ctr" rtl="0">
                        <a:spcBef>
                          <a:spcPts val="0"/>
                        </a:spcBef>
                        <a:spcAft>
                          <a:spcPts val="0"/>
                        </a:spcAft>
                        <a:buNone/>
                      </a:pPr>
                      <a:endParaRPr sz="500">
                        <a:solidFill>
                          <a:schemeClr val="dk1"/>
                        </a:solidFill>
                        <a:highlight>
                          <a:srgbClr val="00FF00"/>
                        </a:highlight>
                        <a:latin typeface="Lexend"/>
                        <a:ea typeface="Lexend"/>
                        <a:cs typeface="Lexend"/>
                        <a:sym typeface="Lexend"/>
                      </a:endParaRPr>
                    </a:p>
                    <a:p>
                      <a:pPr marL="0" lvl="0" indent="0" algn="ctr" rtl="0">
                        <a:spcBef>
                          <a:spcPts val="0"/>
                        </a:spcBef>
                        <a:spcAft>
                          <a:spcPts val="0"/>
                        </a:spcAft>
                        <a:buNone/>
                      </a:pPr>
                      <a:r>
                        <a:rPr lang="en-GB" sz="1800">
                          <a:solidFill>
                            <a:schemeClr val="dk1"/>
                          </a:solidFill>
                          <a:highlight>
                            <a:srgbClr val="00FF00"/>
                          </a:highlight>
                          <a:latin typeface="Lexend"/>
                          <a:ea typeface="Lexend"/>
                          <a:cs typeface="Lexend"/>
                          <a:sym typeface="Lexend"/>
                        </a:rPr>
                        <a:t>13</a:t>
                      </a:r>
                      <a:endParaRPr sz="1800">
                        <a:solidFill>
                          <a:schemeClr val="dk1"/>
                        </a:solidFill>
                        <a:highlight>
                          <a:srgbClr val="00FF00"/>
                        </a:highlight>
                        <a:latin typeface="Lexend"/>
                        <a:ea typeface="Lexend"/>
                        <a:cs typeface="Lexend"/>
                        <a:sym typeface="Lexend"/>
                      </a:endParaRPr>
                    </a:p>
                  </a:txBody>
                  <a:tcPr marL="91425" marR="91425" marT="91425" marB="91425"/>
                </a:tc>
                <a:tc>
                  <a:txBody>
                    <a:bodyPr/>
                    <a:lstStyle/>
                    <a:p>
                      <a:pPr marL="0" lvl="0" indent="0" algn="ctr" rtl="0">
                        <a:spcBef>
                          <a:spcPts val="0"/>
                        </a:spcBef>
                        <a:spcAft>
                          <a:spcPts val="0"/>
                        </a:spcAft>
                        <a:buNone/>
                      </a:pPr>
                      <a:endParaRPr sz="500">
                        <a:solidFill>
                          <a:schemeClr val="dk1"/>
                        </a:solidFill>
                        <a:highlight>
                          <a:srgbClr val="E06666"/>
                        </a:highlight>
                        <a:latin typeface="Lexend"/>
                        <a:ea typeface="Lexend"/>
                        <a:cs typeface="Lexend"/>
                        <a:sym typeface="Lexend"/>
                      </a:endParaRPr>
                    </a:p>
                    <a:p>
                      <a:pPr marL="0" lvl="0" indent="0" algn="ctr" rtl="0">
                        <a:spcBef>
                          <a:spcPts val="0"/>
                        </a:spcBef>
                        <a:spcAft>
                          <a:spcPts val="0"/>
                        </a:spcAft>
                        <a:buNone/>
                      </a:pPr>
                      <a:r>
                        <a:rPr lang="en-GB" sz="1800">
                          <a:solidFill>
                            <a:schemeClr val="dk1"/>
                          </a:solidFill>
                          <a:highlight>
                            <a:srgbClr val="E06666"/>
                          </a:highlight>
                          <a:latin typeface="Lexend"/>
                          <a:ea typeface="Lexend"/>
                          <a:cs typeface="Lexend"/>
                          <a:sym typeface="Lexend"/>
                        </a:rPr>
                        <a:t>8</a:t>
                      </a:r>
                      <a:endParaRPr sz="1800">
                        <a:solidFill>
                          <a:schemeClr val="dk1"/>
                        </a:solidFill>
                        <a:highlight>
                          <a:srgbClr val="E06666"/>
                        </a:highlight>
                        <a:latin typeface="Lexend"/>
                        <a:ea typeface="Lexend"/>
                        <a:cs typeface="Lexend"/>
                        <a:sym typeface="Lexend"/>
                      </a:endParaRPr>
                    </a:p>
                  </a:txBody>
                  <a:tcPr marL="91425" marR="91425" marT="91425" marB="91425"/>
                </a:tc>
                <a:extLst>
                  <a:ext uri="{0D108BD9-81ED-4DB2-BD59-A6C34878D82A}">
                    <a16:rowId xmlns:a16="http://schemas.microsoft.com/office/drawing/2014/main" val="10001"/>
                  </a:ext>
                </a:extLst>
              </a:tr>
              <a:tr h="615025">
                <a:tc>
                  <a:txBody>
                    <a:bodyPr/>
                    <a:lstStyle/>
                    <a:p>
                      <a:pPr marL="0" lvl="0" indent="0" algn="l" rtl="0">
                        <a:spcBef>
                          <a:spcPts val="0"/>
                        </a:spcBef>
                        <a:spcAft>
                          <a:spcPts val="0"/>
                        </a:spcAft>
                        <a:buNone/>
                      </a:pPr>
                      <a:r>
                        <a:rPr lang="en-GB" sz="1800">
                          <a:solidFill>
                            <a:schemeClr val="dk1"/>
                          </a:solidFill>
                          <a:latin typeface="Lexend"/>
                          <a:ea typeface="Lexend"/>
                          <a:cs typeface="Lexend"/>
                          <a:sym typeface="Lexend"/>
                        </a:rPr>
                        <a:t>Hours of Service per Day</a:t>
                      </a:r>
                      <a:endParaRPr sz="1800">
                        <a:solidFill>
                          <a:schemeClr val="dk1"/>
                        </a:solidFill>
                        <a:latin typeface="Lexend"/>
                        <a:ea typeface="Lexend"/>
                        <a:cs typeface="Lexend"/>
                        <a:sym typeface="Lexend"/>
                      </a:endParaRPr>
                    </a:p>
                  </a:txBody>
                  <a:tcPr marL="91425" marR="91425" marT="91425" marB="91425"/>
                </a:tc>
                <a:tc>
                  <a:txBody>
                    <a:bodyPr/>
                    <a:lstStyle/>
                    <a:p>
                      <a:pPr marL="0" lvl="0" indent="0" algn="ctr" rtl="0">
                        <a:spcBef>
                          <a:spcPts val="0"/>
                        </a:spcBef>
                        <a:spcAft>
                          <a:spcPts val="0"/>
                        </a:spcAft>
                        <a:buNone/>
                      </a:pPr>
                      <a:endParaRPr sz="500">
                        <a:solidFill>
                          <a:schemeClr val="dk1"/>
                        </a:solidFill>
                        <a:highlight>
                          <a:srgbClr val="00FF00"/>
                        </a:highlight>
                        <a:latin typeface="Lexend"/>
                        <a:ea typeface="Lexend"/>
                        <a:cs typeface="Lexend"/>
                        <a:sym typeface="Lexend"/>
                      </a:endParaRPr>
                    </a:p>
                    <a:p>
                      <a:pPr marL="0" lvl="0" indent="0" algn="ctr" rtl="0">
                        <a:spcBef>
                          <a:spcPts val="0"/>
                        </a:spcBef>
                        <a:spcAft>
                          <a:spcPts val="0"/>
                        </a:spcAft>
                        <a:buNone/>
                      </a:pPr>
                      <a:r>
                        <a:rPr lang="en-GB" sz="1800">
                          <a:solidFill>
                            <a:schemeClr val="dk1"/>
                          </a:solidFill>
                          <a:highlight>
                            <a:srgbClr val="00FF00"/>
                          </a:highlight>
                          <a:latin typeface="Lexend"/>
                          <a:ea typeface="Lexend"/>
                          <a:cs typeface="Lexend"/>
                          <a:sym typeface="Lexend"/>
                        </a:rPr>
                        <a:t>4.5</a:t>
                      </a:r>
                      <a:endParaRPr sz="1800">
                        <a:solidFill>
                          <a:schemeClr val="dk1"/>
                        </a:solidFill>
                        <a:highlight>
                          <a:srgbClr val="00FF00"/>
                        </a:highlight>
                        <a:latin typeface="Lexend"/>
                        <a:ea typeface="Lexend"/>
                        <a:cs typeface="Lexend"/>
                        <a:sym typeface="Lexend"/>
                      </a:endParaRPr>
                    </a:p>
                  </a:txBody>
                  <a:tcPr marL="91425" marR="91425" marT="91425" marB="91425"/>
                </a:tc>
                <a:tc>
                  <a:txBody>
                    <a:bodyPr/>
                    <a:lstStyle/>
                    <a:p>
                      <a:pPr marL="0" lvl="0" indent="0" algn="ctr" rtl="0">
                        <a:spcBef>
                          <a:spcPts val="0"/>
                        </a:spcBef>
                        <a:spcAft>
                          <a:spcPts val="0"/>
                        </a:spcAft>
                        <a:buNone/>
                      </a:pPr>
                      <a:endParaRPr sz="500">
                        <a:solidFill>
                          <a:schemeClr val="dk1"/>
                        </a:solidFill>
                        <a:highlight>
                          <a:srgbClr val="E06666"/>
                        </a:highlight>
                        <a:latin typeface="Lexend"/>
                        <a:ea typeface="Lexend"/>
                        <a:cs typeface="Lexend"/>
                        <a:sym typeface="Lexend"/>
                      </a:endParaRPr>
                    </a:p>
                    <a:p>
                      <a:pPr marL="0" lvl="0" indent="0" algn="ctr" rtl="0">
                        <a:spcBef>
                          <a:spcPts val="0"/>
                        </a:spcBef>
                        <a:spcAft>
                          <a:spcPts val="0"/>
                        </a:spcAft>
                        <a:buNone/>
                      </a:pPr>
                      <a:r>
                        <a:rPr lang="en-GB" sz="1800">
                          <a:solidFill>
                            <a:schemeClr val="dk1"/>
                          </a:solidFill>
                          <a:highlight>
                            <a:srgbClr val="E06666"/>
                          </a:highlight>
                          <a:latin typeface="Lexend"/>
                          <a:ea typeface="Lexend"/>
                          <a:cs typeface="Lexend"/>
                          <a:sym typeface="Lexend"/>
                        </a:rPr>
                        <a:t>3</a:t>
                      </a:r>
                      <a:endParaRPr sz="1800">
                        <a:solidFill>
                          <a:schemeClr val="dk1"/>
                        </a:solidFill>
                        <a:highlight>
                          <a:srgbClr val="E06666"/>
                        </a:highlight>
                        <a:latin typeface="Lexend"/>
                        <a:ea typeface="Lexend"/>
                        <a:cs typeface="Lexend"/>
                        <a:sym typeface="Lexend"/>
                      </a:endParaRPr>
                    </a:p>
                  </a:txBody>
                  <a:tcPr marL="91425" marR="91425" marT="91425" marB="91425"/>
                </a:tc>
                <a:extLst>
                  <a:ext uri="{0D108BD9-81ED-4DB2-BD59-A6C34878D82A}">
                    <a16:rowId xmlns:a16="http://schemas.microsoft.com/office/drawing/2014/main" val="10002"/>
                  </a:ext>
                </a:extLst>
              </a:tr>
              <a:tr h="615025">
                <a:tc>
                  <a:txBody>
                    <a:bodyPr/>
                    <a:lstStyle/>
                    <a:p>
                      <a:pPr marL="0" lvl="0" indent="0" algn="l" rtl="0">
                        <a:spcBef>
                          <a:spcPts val="0"/>
                        </a:spcBef>
                        <a:spcAft>
                          <a:spcPts val="0"/>
                        </a:spcAft>
                        <a:buNone/>
                      </a:pPr>
                      <a:r>
                        <a:rPr lang="en-GB" sz="1800">
                          <a:solidFill>
                            <a:schemeClr val="dk1"/>
                          </a:solidFill>
                          <a:latin typeface="Lexend"/>
                          <a:ea typeface="Lexend"/>
                          <a:cs typeface="Lexend"/>
                          <a:sym typeface="Lexend"/>
                        </a:rPr>
                        <a:t>Frequency</a:t>
                      </a:r>
                      <a:endParaRPr sz="1800">
                        <a:solidFill>
                          <a:schemeClr val="dk1"/>
                        </a:solidFill>
                        <a:latin typeface="Lexend"/>
                        <a:ea typeface="Lexend"/>
                        <a:cs typeface="Lexend"/>
                        <a:sym typeface="Lexend"/>
                      </a:endParaRPr>
                    </a:p>
                  </a:txBody>
                  <a:tcPr marL="91425" marR="91425" marT="91425" marB="91425"/>
                </a:tc>
                <a:tc>
                  <a:txBody>
                    <a:bodyPr/>
                    <a:lstStyle/>
                    <a:p>
                      <a:pPr marL="0" lvl="0" indent="0" algn="ctr" rtl="0">
                        <a:spcBef>
                          <a:spcPts val="0"/>
                        </a:spcBef>
                        <a:spcAft>
                          <a:spcPts val="0"/>
                        </a:spcAft>
                        <a:buNone/>
                      </a:pPr>
                      <a:endParaRPr sz="500">
                        <a:solidFill>
                          <a:schemeClr val="dk1"/>
                        </a:solidFill>
                        <a:highlight>
                          <a:srgbClr val="00FF00"/>
                        </a:highlight>
                        <a:latin typeface="Lexend"/>
                        <a:ea typeface="Lexend"/>
                        <a:cs typeface="Lexend"/>
                        <a:sym typeface="Lexend"/>
                      </a:endParaRPr>
                    </a:p>
                    <a:p>
                      <a:pPr marL="0" lvl="0" indent="0" algn="ctr" rtl="0">
                        <a:spcBef>
                          <a:spcPts val="0"/>
                        </a:spcBef>
                        <a:spcAft>
                          <a:spcPts val="0"/>
                        </a:spcAft>
                        <a:buNone/>
                      </a:pPr>
                      <a:r>
                        <a:rPr lang="en-GB" sz="1800">
                          <a:solidFill>
                            <a:schemeClr val="dk1"/>
                          </a:solidFill>
                          <a:highlight>
                            <a:srgbClr val="00FF00"/>
                          </a:highlight>
                          <a:latin typeface="Lexend"/>
                          <a:ea typeface="Lexend"/>
                          <a:cs typeface="Lexend"/>
                          <a:sym typeface="Lexend"/>
                        </a:rPr>
                        <a:t>10 - 25 minutes</a:t>
                      </a:r>
                      <a:endParaRPr sz="1800">
                        <a:solidFill>
                          <a:schemeClr val="dk1"/>
                        </a:solidFill>
                        <a:highlight>
                          <a:srgbClr val="00FF00"/>
                        </a:highlight>
                        <a:latin typeface="Lexend"/>
                        <a:ea typeface="Lexend"/>
                        <a:cs typeface="Lexend"/>
                        <a:sym typeface="Lexend"/>
                      </a:endParaRPr>
                    </a:p>
                  </a:txBody>
                  <a:tcPr marL="91425" marR="91425" marT="91425" marB="91425"/>
                </a:tc>
                <a:tc>
                  <a:txBody>
                    <a:bodyPr/>
                    <a:lstStyle/>
                    <a:p>
                      <a:pPr marL="0" lvl="0" indent="0" algn="ctr" rtl="0">
                        <a:spcBef>
                          <a:spcPts val="0"/>
                        </a:spcBef>
                        <a:spcAft>
                          <a:spcPts val="0"/>
                        </a:spcAft>
                        <a:buNone/>
                      </a:pPr>
                      <a:endParaRPr sz="500">
                        <a:solidFill>
                          <a:schemeClr val="dk1"/>
                        </a:solidFill>
                        <a:highlight>
                          <a:srgbClr val="E06666"/>
                        </a:highlight>
                        <a:latin typeface="Lexend"/>
                        <a:ea typeface="Lexend"/>
                        <a:cs typeface="Lexend"/>
                        <a:sym typeface="Lexend"/>
                      </a:endParaRPr>
                    </a:p>
                    <a:p>
                      <a:pPr marL="0" lvl="0" indent="0" algn="ctr" rtl="0">
                        <a:spcBef>
                          <a:spcPts val="0"/>
                        </a:spcBef>
                        <a:spcAft>
                          <a:spcPts val="0"/>
                        </a:spcAft>
                        <a:buNone/>
                      </a:pPr>
                      <a:r>
                        <a:rPr lang="en-GB" sz="1800">
                          <a:solidFill>
                            <a:schemeClr val="dk1"/>
                          </a:solidFill>
                          <a:highlight>
                            <a:srgbClr val="E06666"/>
                          </a:highlight>
                          <a:latin typeface="Lexend"/>
                          <a:ea typeface="Lexend"/>
                          <a:cs typeface="Lexend"/>
                          <a:sym typeface="Lexend"/>
                        </a:rPr>
                        <a:t>30 minutes</a:t>
                      </a:r>
                      <a:endParaRPr sz="1800">
                        <a:solidFill>
                          <a:schemeClr val="dk1"/>
                        </a:solidFill>
                        <a:highlight>
                          <a:srgbClr val="E06666"/>
                        </a:highlight>
                        <a:latin typeface="Lexend"/>
                        <a:ea typeface="Lexend"/>
                        <a:cs typeface="Lexend"/>
                        <a:sym typeface="Lexend"/>
                      </a:endParaRPr>
                    </a:p>
                  </a:txBody>
                  <a:tcPr marL="91425" marR="91425" marT="91425" marB="91425"/>
                </a:tc>
                <a:extLst>
                  <a:ext uri="{0D108BD9-81ED-4DB2-BD59-A6C34878D82A}">
                    <a16:rowId xmlns:a16="http://schemas.microsoft.com/office/drawing/2014/main" val="10003"/>
                  </a:ext>
                </a:extLst>
              </a:tr>
              <a:tr h="966525">
                <a:tc>
                  <a:txBody>
                    <a:bodyPr/>
                    <a:lstStyle/>
                    <a:p>
                      <a:pPr marL="0" lvl="0" indent="0" algn="l" rtl="0">
                        <a:spcBef>
                          <a:spcPts val="0"/>
                        </a:spcBef>
                        <a:spcAft>
                          <a:spcPts val="0"/>
                        </a:spcAft>
                        <a:buNone/>
                      </a:pPr>
                      <a:r>
                        <a:rPr lang="en-GB" sz="1800">
                          <a:solidFill>
                            <a:schemeClr val="dk1"/>
                          </a:solidFill>
                          <a:latin typeface="Lexend"/>
                          <a:ea typeface="Lexend"/>
                          <a:cs typeface="Lexend"/>
                          <a:sym typeface="Lexend"/>
                        </a:rPr>
                        <a:t>Journey Time (Wellington Station - 4 Happy Valley Rd)</a:t>
                      </a:r>
                      <a:endParaRPr sz="1800">
                        <a:solidFill>
                          <a:schemeClr val="dk1"/>
                        </a:solidFill>
                        <a:latin typeface="Lexend"/>
                        <a:ea typeface="Lexend"/>
                        <a:cs typeface="Lexend"/>
                        <a:sym typeface="Lexend"/>
                      </a:endParaRPr>
                    </a:p>
                  </a:txBody>
                  <a:tcPr marL="91425" marR="91425" marT="91425" marB="91425"/>
                </a:tc>
                <a:tc>
                  <a:txBody>
                    <a:bodyPr/>
                    <a:lstStyle/>
                    <a:p>
                      <a:pPr marL="0" lvl="0" indent="0" algn="ctr" rtl="0">
                        <a:spcBef>
                          <a:spcPts val="0"/>
                        </a:spcBef>
                        <a:spcAft>
                          <a:spcPts val="0"/>
                        </a:spcAft>
                        <a:buNone/>
                      </a:pPr>
                      <a:endParaRPr sz="1500">
                        <a:solidFill>
                          <a:schemeClr val="dk1"/>
                        </a:solidFill>
                        <a:highlight>
                          <a:srgbClr val="FF0000"/>
                        </a:highlight>
                        <a:latin typeface="Lexend"/>
                        <a:ea typeface="Lexend"/>
                        <a:cs typeface="Lexend"/>
                        <a:sym typeface="Lexend"/>
                      </a:endParaRPr>
                    </a:p>
                    <a:p>
                      <a:pPr marL="0" lvl="0" indent="0" algn="ctr" rtl="0">
                        <a:spcBef>
                          <a:spcPts val="0"/>
                        </a:spcBef>
                        <a:spcAft>
                          <a:spcPts val="0"/>
                        </a:spcAft>
                        <a:buNone/>
                      </a:pPr>
                      <a:r>
                        <a:rPr lang="en-GB" sz="1800">
                          <a:solidFill>
                            <a:schemeClr val="dk1"/>
                          </a:solidFill>
                          <a:highlight>
                            <a:srgbClr val="E06666"/>
                          </a:highlight>
                          <a:latin typeface="Lexend"/>
                          <a:ea typeface="Lexend"/>
                          <a:cs typeface="Lexend"/>
                          <a:sym typeface="Lexend"/>
                        </a:rPr>
                        <a:t>35 minutes</a:t>
                      </a:r>
                      <a:endParaRPr sz="1800">
                        <a:solidFill>
                          <a:schemeClr val="dk1"/>
                        </a:solidFill>
                        <a:highlight>
                          <a:srgbClr val="E06666"/>
                        </a:highlight>
                        <a:latin typeface="Lexend"/>
                        <a:ea typeface="Lexend"/>
                        <a:cs typeface="Lexend"/>
                        <a:sym typeface="Lexend"/>
                      </a:endParaRPr>
                    </a:p>
                  </a:txBody>
                  <a:tcPr marL="91425" marR="91425" marT="91425" marB="91425"/>
                </a:tc>
                <a:tc>
                  <a:txBody>
                    <a:bodyPr/>
                    <a:lstStyle/>
                    <a:p>
                      <a:pPr marL="0" lvl="0" indent="0" algn="ctr" rtl="0">
                        <a:spcBef>
                          <a:spcPts val="0"/>
                        </a:spcBef>
                        <a:spcAft>
                          <a:spcPts val="0"/>
                        </a:spcAft>
                        <a:buNone/>
                      </a:pPr>
                      <a:endParaRPr sz="1500">
                        <a:solidFill>
                          <a:schemeClr val="dk1"/>
                        </a:solidFill>
                        <a:highlight>
                          <a:srgbClr val="00FF00"/>
                        </a:highlight>
                        <a:latin typeface="Lexend"/>
                        <a:ea typeface="Lexend"/>
                        <a:cs typeface="Lexend"/>
                        <a:sym typeface="Lexend"/>
                      </a:endParaRPr>
                    </a:p>
                    <a:p>
                      <a:pPr marL="0" lvl="0" indent="0" algn="ctr" rtl="0">
                        <a:spcBef>
                          <a:spcPts val="0"/>
                        </a:spcBef>
                        <a:spcAft>
                          <a:spcPts val="0"/>
                        </a:spcAft>
                        <a:buNone/>
                      </a:pPr>
                      <a:r>
                        <a:rPr lang="en-GB" sz="1800">
                          <a:solidFill>
                            <a:schemeClr val="dk1"/>
                          </a:solidFill>
                          <a:highlight>
                            <a:srgbClr val="00FF00"/>
                          </a:highlight>
                          <a:latin typeface="Lexend"/>
                          <a:ea typeface="Lexend"/>
                          <a:cs typeface="Lexend"/>
                          <a:sym typeface="Lexend"/>
                        </a:rPr>
                        <a:t>32 minutes</a:t>
                      </a:r>
                      <a:endParaRPr sz="1800">
                        <a:solidFill>
                          <a:schemeClr val="dk1"/>
                        </a:solidFill>
                        <a:highlight>
                          <a:srgbClr val="00FF00"/>
                        </a:highlight>
                        <a:latin typeface="Lexend"/>
                        <a:ea typeface="Lexend"/>
                        <a:cs typeface="Lexend"/>
                        <a:sym typeface="Lexend"/>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lnSpc>
                <a:spcPct val="90000"/>
              </a:lnSpc>
              <a:spcBef>
                <a:spcPts val="0"/>
              </a:spcBef>
              <a:spcAft>
                <a:spcPts val="0"/>
              </a:spcAft>
              <a:buClr>
                <a:schemeClr val="dk1"/>
              </a:buClr>
              <a:buSzPts val="1100"/>
              <a:buFont typeface="Arial"/>
              <a:buNone/>
            </a:pPr>
            <a:fld id="{00000000-1234-1234-1234-123412341234}" type="slidenum">
              <a:rPr lang="en-GB">
                <a:solidFill>
                  <a:srgbClr val="838D0B"/>
                </a:solidFill>
                <a:latin typeface="Fredericka the Great"/>
                <a:ea typeface="Fredericka the Great"/>
                <a:cs typeface="Fredericka the Great"/>
                <a:sym typeface="Fredericka the Great"/>
              </a:rPr>
              <a:t>13</a:t>
            </a:fld>
            <a:endParaRPr/>
          </a:p>
        </p:txBody>
      </p:sp>
      <p:pic>
        <p:nvPicPr>
          <p:cNvPr id="147" name="Google Shape;147;p25"/>
          <p:cNvPicPr preferRelativeResize="0"/>
          <p:nvPr/>
        </p:nvPicPr>
        <p:blipFill>
          <a:blip r:embed="rId3">
            <a:alphaModFix/>
          </a:blip>
          <a:stretch>
            <a:fillRect/>
          </a:stretch>
        </p:blipFill>
        <p:spPr>
          <a:xfrm>
            <a:off x="563500" y="117850"/>
            <a:ext cx="8017000" cy="4808526"/>
          </a:xfrm>
          <a:prstGeom prst="rect">
            <a:avLst/>
          </a:prstGeom>
          <a:noFill/>
          <a:ln>
            <a:noFill/>
          </a:ln>
        </p:spPr>
      </p:pic>
      <p:sp>
        <p:nvSpPr>
          <p:cNvPr id="148" name="Google Shape;148;p25"/>
          <p:cNvSpPr/>
          <p:nvPr/>
        </p:nvSpPr>
        <p:spPr>
          <a:xfrm>
            <a:off x="7138825" y="1921400"/>
            <a:ext cx="1492800" cy="24684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Lexend"/>
                <a:ea typeface="Lexend"/>
                <a:cs typeface="Lexend"/>
                <a:sym typeface="Lexend"/>
              </a:rPr>
              <a:t>Route 39 — Worse Than You’d Think</a:t>
            </a:r>
            <a:endParaRPr>
              <a:latin typeface="Lexend"/>
              <a:ea typeface="Lexend"/>
              <a:cs typeface="Lexend"/>
              <a:sym typeface="Lexend"/>
            </a:endParaRPr>
          </a:p>
        </p:txBody>
      </p:sp>
      <p:sp>
        <p:nvSpPr>
          <p:cNvPr id="154" name="Google Shape;154;p26"/>
          <p:cNvSpPr txBox="1">
            <a:spLocks noGrp="1"/>
          </p:cNvSpPr>
          <p:nvPr>
            <p:ph type="body" idx="1"/>
          </p:nvPr>
        </p:nvSpPr>
        <p:spPr>
          <a:xfrm>
            <a:off x="311700" y="759375"/>
            <a:ext cx="8520600" cy="4124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solidFill>
                <a:schemeClr val="dk1"/>
              </a:solidFill>
              <a:latin typeface="Lexend"/>
              <a:ea typeface="Lexend"/>
              <a:cs typeface="Lexend"/>
              <a:sym typeface="Lexend"/>
            </a:endParaRPr>
          </a:p>
          <a:p>
            <a:pPr marL="457200" lvl="0" indent="-342900" algn="l" rtl="0">
              <a:spcBef>
                <a:spcPts val="1200"/>
              </a:spcBef>
              <a:spcAft>
                <a:spcPts val="0"/>
              </a:spcAft>
              <a:buClr>
                <a:schemeClr val="dk1"/>
              </a:buClr>
              <a:buSzPts val="1800"/>
              <a:buFont typeface="Lexend"/>
              <a:buChar char="●"/>
            </a:pPr>
            <a:r>
              <a:rPr lang="en-GB">
                <a:solidFill>
                  <a:schemeClr val="dk1"/>
                </a:solidFill>
                <a:latin typeface="Lexend"/>
                <a:ea typeface="Lexend"/>
                <a:cs typeface="Lexend"/>
                <a:sym typeface="Lexend"/>
              </a:rPr>
              <a:t>Consistently fails to meet Metlink’s own reliability metrics for “satisfactory” performance</a:t>
            </a:r>
            <a:endParaRPr>
              <a:solidFill>
                <a:schemeClr val="dk1"/>
              </a:solidFill>
              <a:latin typeface="Lexend"/>
              <a:ea typeface="Lexend"/>
              <a:cs typeface="Lexend"/>
              <a:sym typeface="Lexend"/>
            </a:endParaRPr>
          </a:p>
          <a:p>
            <a:pPr marL="0" lvl="0" indent="0" algn="l" rtl="0">
              <a:spcBef>
                <a:spcPts val="1200"/>
              </a:spcBef>
              <a:spcAft>
                <a:spcPts val="0"/>
              </a:spcAft>
              <a:buNone/>
            </a:pPr>
            <a:endParaRPr sz="300">
              <a:solidFill>
                <a:schemeClr val="dk1"/>
              </a:solidFill>
              <a:latin typeface="Lexend"/>
              <a:ea typeface="Lexend"/>
              <a:cs typeface="Lexend"/>
              <a:sym typeface="Lexend"/>
            </a:endParaRPr>
          </a:p>
          <a:p>
            <a:pPr marL="457200" lvl="0" indent="-342900" algn="l" rtl="0">
              <a:spcBef>
                <a:spcPts val="1200"/>
              </a:spcBef>
              <a:spcAft>
                <a:spcPts val="0"/>
              </a:spcAft>
              <a:buClr>
                <a:schemeClr val="dk1"/>
              </a:buClr>
              <a:buSzPts val="1800"/>
              <a:buFont typeface="Lexend"/>
              <a:buChar char="●"/>
            </a:pPr>
            <a:r>
              <a:rPr lang="en-GB">
                <a:solidFill>
                  <a:schemeClr val="dk1"/>
                </a:solidFill>
                <a:latin typeface="Lexend"/>
                <a:ea typeface="Lexend"/>
                <a:cs typeface="Lexend"/>
                <a:sym typeface="Lexend"/>
              </a:rPr>
              <a:t>Frequently cancelled </a:t>
            </a:r>
            <a:endParaRPr>
              <a:solidFill>
                <a:schemeClr val="dk1"/>
              </a:solidFill>
              <a:latin typeface="Lexend"/>
              <a:ea typeface="Lexend"/>
              <a:cs typeface="Lexend"/>
              <a:sym typeface="Lexend"/>
            </a:endParaRPr>
          </a:p>
          <a:p>
            <a:pPr marL="0" lvl="0" indent="0" algn="l" rtl="0">
              <a:spcBef>
                <a:spcPts val="1200"/>
              </a:spcBef>
              <a:spcAft>
                <a:spcPts val="0"/>
              </a:spcAft>
              <a:buNone/>
            </a:pPr>
            <a:endParaRPr sz="300">
              <a:solidFill>
                <a:schemeClr val="dk1"/>
              </a:solidFill>
              <a:latin typeface="Lexend"/>
              <a:ea typeface="Lexend"/>
              <a:cs typeface="Lexend"/>
              <a:sym typeface="Lexend"/>
            </a:endParaRPr>
          </a:p>
          <a:p>
            <a:pPr marL="457200" lvl="0" indent="-342900" algn="l" rtl="0">
              <a:spcBef>
                <a:spcPts val="1200"/>
              </a:spcBef>
              <a:spcAft>
                <a:spcPts val="0"/>
              </a:spcAft>
              <a:buClr>
                <a:schemeClr val="dk1"/>
              </a:buClr>
              <a:buSzPts val="1800"/>
              <a:buFont typeface="Lexend"/>
              <a:buChar char="●"/>
            </a:pPr>
            <a:r>
              <a:rPr lang="en-GB">
                <a:solidFill>
                  <a:schemeClr val="dk1"/>
                </a:solidFill>
                <a:latin typeface="Lexend"/>
                <a:ea typeface="Lexend"/>
                <a:cs typeface="Lexend"/>
                <a:sym typeface="Lexend"/>
              </a:rPr>
              <a:t>Significant overcrowding issues</a:t>
            </a:r>
            <a:endParaRPr>
              <a:solidFill>
                <a:schemeClr val="dk1"/>
              </a:solidFill>
              <a:latin typeface="Lexend"/>
              <a:ea typeface="Lexend"/>
              <a:cs typeface="Lexend"/>
              <a:sym typeface="Lexend"/>
            </a:endParaRPr>
          </a:p>
          <a:p>
            <a:pPr marL="0" lvl="0" indent="0" algn="l" rtl="0">
              <a:spcBef>
                <a:spcPts val="1200"/>
              </a:spcBef>
              <a:spcAft>
                <a:spcPts val="0"/>
              </a:spcAft>
              <a:buNone/>
            </a:pPr>
            <a:endParaRPr sz="300">
              <a:solidFill>
                <a:schemeClr val="dk1"/>
              </a:solidFill>
              <a:latin typeface="Lexend"/>
              <a:ea typeface="Lexend"/>
              <a:cs typeface="Lexend"/>
              <a:sym typeface="Lexend"/>
            </a:endParaRPr>
          </a:p>
          <a:p>
            <a:pPr marL="457200" lvl="0" indent="-342900" algn="l" rtl="0">
              <a:spcBef>
                <a:spcPts val="1200"/>
              </a:spcBef>
              <a:spcAft>
                <a:spcPts val="0"/>
              </a:spcAft>
              <a:buClr>
                <a:schemeClr val="dk1"/>
              </a:buClr>
              <a:buSzPts val="1800"/>
              <a:buFont typeface="Lexend"/>
              <a:buChar char="●"/>
            </a:pPr>
            <a:r>
              <a:rPr lang="en-GB">
                <a:solidFill>
                  <a:schemeClr val="dk1"/>
                </a:solidFill>
                <a:latin typeface="Lexend"/>
                <a:ea typeface="Lexend"/>
                <a:cs typeface="Lexend"/>
                <a:sym typeface="Lexend"/>
              </a:rPr>
              <a:t>No longer provides on-peak connection to Newtown, Berhampore, Island Bay, etc.</a:t>
            </a:r>
            <a:endParaRPr>
              <a:solidFill>
                <a:schemeClr val="dk1"/>
              </a:solidFill>
              <a:latin typeface="Lexend"/>
              <a:ea typeface="Lexend"/>
              <a:cs typeface="Lexend"/>
              <a:sym typeface="Lexend"/>
            </a:endParaRPr>
          </a:p>
        </p:txBody>
      </p:sp>
      <p:sp>
        <p:nvSpPr>
          <p:cNvPr id="155" name="Google Shape;155;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lnSpc>
                <a:spcPct val="90000"/>
              </a:lnSpc>
              <a:spcBef>
                <a:spcPts val="0"/>
              </a:spcBef>
              <a:spcAft>
                <a:spcPts val="0"/>
              </a:spcAft>
              <a:buSzPts val="440"/>
              <a:buNone/>
            </a:pPr>
            <a:endParaRPr>
              <a:solidFill>
                <a:srgbClr val="838D0B"/>
              </a:solidFill>
              <a:latin typeface="Fredericka the Great"/>
              <a:ea typeface="Fredericka the Great"/>
              <a:cs typeface="Fredericka the Great"/>
              <a:sym typeface="Fredericka the Great"/>
            </a:endParaRPr>
          </a:p>
          <a:p>
            <a:pPr marL="0" lvl="0" indent="0" algn="r" rtl="0">
              <a:lnSpc>
                <a:spcPct val="90000"/>
              </a:lnSpc>
              <a:spcBef>
                <a:spcPts val="0"/>
              </a:spcBef>
              <a:spcAft>
                <a:spcPts val="0"/>
              </a:spcAft>
              <a:buSzPts val="440"/>
              <a:buNone/>
            </a:pPr>
            <a:fld id="{00000000-1234-1234-1234-123412341234}" type="slidenum">
              <a:rPr lang="en-GB">
                <a:solidFill>
                  <a:srgbClr val="838D0B"/>
                </a:solidFill>
                <a:latin typeface="Fredericka the Great"/>
                <a:ea typeface="Fredericka the Great"/>
                <a:cs typeface="Fredericka the Great"/>
                <a:sym typeface="Fredericka the Great"/>
              </a:rPr>
              <a:t>14</a:t>
            </a:fld>
            <a:endParaRPr/>
          </a:p>
          <a:p>
            <a:pPr marL="0" lvl="0" indent="0" algn="r" rtl="0">
              <a:lnSpc>
                <a:spcPct val="90000"/>
              </a:lnSpc>
              <a:spcBef>
                <a:spcPts val="0"/>
              </a:spcBef>
              <a:spcAft>
                <a:spcPts val="0"/>
              </a:spcAft>
              <a:buSzPts val="440"/>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Lexend"/>
                <a:ea typeface="Lexend"/>
                <a:cs typeface="Lexend"/>
                <a:sym typeface="Lexend"/>
              </a:rPr>
              <a:t>Issue 3: How We Interact With Our Buses (Survey)</a:t>
            </a:r>
            <a:endParaRPr>
              <a:latin typeface="Lexend"/>
              <a:ea typeface="Lexend"/>
              <a:cs typeface="Lexend"/>
              <a:sym typeface="Lexend"/>
            </a:endParaRPr>
          </a:p>
        </p:txBody>
      </p:sp>
      <p:sp>
        <p:nvSpPr>
          <p:cNvPr id="161" name="Google Shape;161;p27"/>
          <p:cNvSpPr txBox="1">
            <a:spLocks noGrp="1"/>
          </p:cNvSpPr>
          <p:nvPr>
            <p:ph type="body" idx="1"/>
          </p:nvPr>
        </p:nvSpPr>
        <p:spPr>
          <a:xfrm>
            <a:off x="311700" y="1356250"/>
            <a:ext cx="5510400" cy="33408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Clr>
                <a:schemeClr val="dk1"/>
              </a:buClr>
              <a:buSzPts val="1800"/>
              <a:buFont typeface="Lexend"/>
              <a:buChar char="●"/>
            </a:pPr>
            <a:r>
              <a:rPr lang="en-GB">
                <a:solidFill>
                  <a:schemeClr val="dk1"/>
                </a:solidFill>
                <a:latin typeface="Lexend"/>
                <a:ea typeface="Lexend"/>
                <a:cs typeface="Lexend"/>
                <a:sym typeface="Lexend"/>
              </a:rPr>
              <a:t>Public Survey of Residents</a:t>
            </a:r>
            <a:endParaRPr>
              <a:solidFill>
                <a:schemeClr val="dk1"/>
              </a:solidFill>
              <a:latin typeface="Lexend"/>
              <a:ea typeface="Lexend"/>
              <a:cs typeface="Lexend"/>
              <a:sym typeface="Lexend"/>
            </a:endParaRPr>
          </a:p>
          <a:p>
            <a:pPr marL="0" lvl="0" indent="0" algn="l" rtl="0">
              <a:spcBef>
                <a:spcPts val="1200"/>
              </a:spcBef>
              <a:spcAft>
                <a:spcPts val="0"/>
              </a:spcAft>
              <a:buNone/>
            </a:pPr>
            <a:endParaRPr sz="300">
              <a:solidFill>
                <a:schemeClr val="dk1"/>
              </a:solidFill>
              <a:latin typeface="Lexend"/>
              <a:ea typeface="Lexend"/>
              <a:cs typeface="Lexend"/>
              <a:sym typeface="Lexend"/>
            </a:endParaRPr>
          </a:p>
          <a:p>
            <a:pPr marL="457200" lvl="0" indent="-342900" algn="l" rtl="0">
              <a:spcBef>
                <a:spcPts val="1200"/>
              </a:spcBef>
              <a:spcAft>
                <a:spcPts val="0"/>
              </a:spcAft>
              <a:buClr>
                <a:schemeClr val="dk1"/>
              </a:buClr>
              <a:buSzPts val="1800"/>
              <a:buFont typeface="Lexend"/>
              <a:buChar char="●"/>
            </a:pPr>
            <a:r>
              <a:rPr lang="en-GB">
                <a:solidFill>
                  <a:schemeClr val="dk1"/>
                </a:solidFill>
                <a:latin typeface="Lexend"/>
                <a:ea typeface="Lexend"/>
                <a:cs typeface="Lexend"/>
                <a:sym typeface="Lexend"/>
              </a:rPr>
              <a:t>Available January - February 2024, both in-person and digitally</a:t>
            </a:r>
            <a:endParaRPr>
              <a:solidFill>
                <a:schemeClr val="dk1"/>
              </a:solidFill>
              <a:latin typeface="Lexend"/>
              <a:ea typeface="Lexend"/>
              <a:cs typeface="Lexend"/>
              <a:sym typeface="Lexend"/>
            </a:endParaRPr>
          </a:p>
          <a:p>
            <a:pPr marL="0" lvl="0" indent="0" algn="l" rtl="0">
              <a:spcBef>
                <a:spcPts val="1200"/>
              </a:spcBef>
              <a:spcAft>
                <a:spcPts val="0"/>
              </a:spcAft>
              <a:buNone/>
            </a:pPr>
            <a:endParaRPr sz="300">
              <a:solidFill>
                <a:schemeClr val="dk1"/>
              </a:solidFill>
              <a:latin typeface="Lexend"/>
              <a:ea typeface="Lexend"/>
              <a:cs typeface="Lexend"/>
              <a:sym typeface="Lexend"/>
            </a:endParaRPr>
          </a:p>
          <a:p>
            <a:pPr marL="457200" lvl="0" indent="-342900" algn="l" rtl="0">
              <a:spcBef>
                <a:spcPts val="1200"/>
              </a:spcBef>
              <a:spcAft>
                <a:spcPts val="0"/>
              </a:spcAft>
              <a:buClr>
                <a:schemeClr val="dk1"/>
              </a:buClr>
              <a:buSzPts val="1800"/>
              <a:buFont typeface="Fredericka the Great"/>
              <a:buChar char="●"/>
            </a:pPr>
            <a:r>
              <a:rPr lang="en-GB">
                <a:solidFill>
                  <a:schemeClr val="dk1"/>
                </a:solidFill>
                <a:latin typeface="Lexend"/>
                <a:ea typeface="Lexend"/>
                <a:cs typeface="Lexend"/>
                <a:sym typeface="Lexend"/>
              </a:rPr>
              <a:t>We surveyed more than </a:t>
            </a:r>
            <a:r>
              <a:rPr lang="en-GB" b="1">
                <a:solidFill>
                  <a:schemeClr val="dk1"/>
                </a:solidFill>
                <a:latin typeface="Lexend"/>
                <a:ea typeface="Lexend"/>
                <a:cs typeface="Lexend"/>
                <a:sym typeface="Lexend"/>
              </a:rPr>
              <a:t>200</a:t>
            </a:r>
            <a:r>
              <a:rPr lang="en-GB">
                <a:solidFill>
                  <a:schemeClr val="dk1"/>
                </a:solidFill>
                <a:latin typeface="Lexend"/>
                <a:ea typeface="Lexend"/>
                <a:cs typeface="Lexend"/>
                <a:sym typeface="Lexend"/>
              </a:rPr>
              <a:t> </a:t>
            </a:r>
            <a:r>
              <a:rPr lang="en-GB" b="1">
                <a:solidFill>
                  <a:schemeClr val="dk1"/>
                </a:solidFill>
                <a:latin typeface="Lexend"/>
                <a:ea typeface="Lexend"/>
                <a:cs typeface="Lexend"/>
                <a:sym typeface="Lexend"/>
              </a:rPr>
              <a:t>people </a:t>
            </a:r>
            <a:r>
              <a:rPr lang="en-GB">
                <a:solidFill>
                  <a:schemeClr val="dk1"/>
                </a:solidFill>
                <a:latin typeface="Lexend"/>
                <a:ea typeface="Lexend"/>
                <a:cs typeface="Lexend"/>
                <a:sym typeface="Lexend"/>
              </a:rPr>
              <a:t>in Ōwhiro Bay</a:t>
            </a:r>
            <a:endParaRPr>
              <a:solidFill>
                <a:schemeClr val="dk1"/>
              </a:solidFill>
              <a:latin typeface="Lexend"/>
              <a:ea typeface="Lexend"/>
              <a:cs typeface="Lexend"/>
              <a:sym typeface="Lexend"/>
            </a:endParaRPr>
          </a:p>
          <a:p>
            <a:pPr marL="0" lvl="0" indent="0" algn="l" rtl="0">
              <a:spcBef>
                <a:spcPts val="1200"/>
              </a:spcBef>
              <a:spcAft>
                <a:spcPts val="0"/>
              </a:spcAft>
              <a:buNone/>
            </a:pPr>
            <a:endParaRPr sz="300">
              <a:solidFill>
                <a:schemeClr val="dk1"/>
              </a:solidFill>
              <a:latin typeface="Lexend"/>
              <a:ea typeface="Lexend"/>
              <a:cs typeface="Lexend"/>
              <a:sym typeface="Lexend"/>
            </a:endParaRPr>
          </a:p>
          <a:p>
            <a:pPr marL="457200" lvl="0" indent="-342900" algn="l" rtl="0">
              <a:spcBef>
                <a:spcPts val="1200"/>
              </a:spcBef>
              <a:spcAft>
                <a:spcPts val="0"/>
              </a:spcAft>
              <a:buClr>
                <a:schemeClr val="dk1"/>
              </a:buClr>
              <a:buSzPts val="1800"/>
              <a:buFont typeface="Fredericka the Great"/>
              <a:buChar char="●"/>
            </a:pPr>
            <a:r>
              <a:rPr lang="en-GB" b="1">
                <a:solidFill>
                  <a:schemeClr val="dk1"/>
                </a:solidFill>
                <a:latin typeface="Lexend"/>
                <a:ea typeface="Lexend"/>
                <a:cs typeface="Lexend"/>
                <a:sym typeface="Lexend"/>
              </a:rPr>
              <a:t>Largest survey ever</a:t>
            </a:r>
            <a:r>
              <a:rPr lang="en-GB">
                <a:solidFill>
                  <a:schemeClr val="dk1"/>
                </a:solidFill>
                <a:latin typeface="Lexend"/>
                <a:ea typeface="Lexend"/>
                <a:cs typeface="Lexend"/>
                <a:sym typeface="Lexend"/>
              </a:rPr>
              <a:t> to take place in our suburb</a:t>
            </a:r>
            <a:endParaRPr>
              <a:solidFill>
                <a:schemeClr val="dk1"/>
              </a:solidFill>
              <a:latin typeface="Lexend"/>
              <a:ea typeface="Lexend"/>
              <a:cs typeface="Lexend"/>
              <a:sym typeface="Lexend"/>
            </a:endParaRPr>
          </a:p>
        </p:txBody>
      </p:sp>
      <p:sp>
        <p:nvSpPr>
          <p:cNvPr id="162" name="Google Shape;162;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lnSpc>
                <a:spcPct val="90000"/>
              </a:lnSpc>
              <a:spcBef>
                <a:spcPts val="0"/>
              </a:spcBef>
              <a:spcAft>
                <a:spcPts val="0"/>
              </a:spcAft>
              <a:buSzPts val="440"/>
              <a:buNone/>
            </a:pPr>
            <a:endParaRPr>
              <a:solidFill>
                <a:srgbClr val="838D0B"/>
              </a:solidFill>
              <a:latin typeface="Fredericka the Great"/>
              <a:ea typeface="Fredericka the Great"/>
              <a:cs typeface="Fredericka the Great"/>
              <a:sym typeface="Fredericka the Great"/>
            </a:endParaRPr>
          </a:p>
          <a:p>
            <a:pPr marL="0" lvl="0" indent="0" algn="r" rtl="0">
              <a:lnSpc>
                <a:spcPct val="90000"/>
              </a:lnSpc>
              <a:spcBef>
                <a:spcPts val="0"/>
              </a:spcBef>
              <a:spcAft>
                <a:spcPts val="0"/>
              </a:spcAft>
              <a:buSzPts val="440"/>
              <a:buNone/>
            </a:pPr>
            <a:fld id="{00000000-1234-1234-1234-123412341234}" type="slidenum">
              <a:rPr lang="en-GB">
                <a:solidFill>
                  <a:srgbClr val="838D0B"/>
                </a:solidFill>
                <a:latin typeface="Fredericka the Great"/>
                <a:ea typeface="Fredericka the Great"/>
                <a:cs typeface="Fredericka the Great"/>
                <a:sym typeface="Fredericka the Great"/>
              </a:rPr>
              <a:t>15</a:t>
            </a:fld>
            <a:endParaRPr/>
          </a:p>
          <a:p>
            <a:pPr marL="0" lvl="0" indent="0" algn="r" rtl="0">
              <a:lnSpc>
                <a:spcPct val="90000"/>
              </a:lnSpc>
              <a:spcBef>
                <a:spcPts val="0"/>
              </a:spcBef>
              <a:spcAft>
                <a:spcPts val="0"/>
              </a:spcAft>
              <a:buSzPts val="440"/>
              <a:buNone/>
            </a:pPr>
            <a:endParaRPr/>
          </a:p>
        </p:txBody>
      </p:sp>
      <p:pic>
        <p:nvPicPr>
          <p:cNvPr id="163" name="Google Shape;163;p27"/>
          <p:cNvPicPr preferRelativeResize="0"/>
          <p:nvPr/>
        </p:nvPicPr>
        <p:blipFill rotWithShape="1">
          <a:blip r:embed="rId3">
            <a:alphaModFix/>
          </a:blip>
          <a:srcRect r="4278"/>
          <a:stretch/>
        </p:blipFill>
        <p:spPr>
          <a:xfrm>
            <a:off x="6071300" y="1322525"/>
            <a:ext cx="2401150" cy="33406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Lexend"/>
                <a:ea typeface="Lexend"/>
                <a:cs typeface="Lexend"/>
                <a:sym typeface="Lexend"/>
              </a:rPr>
              <a:t>Noteworthy Findings</a:t>
            </a:r>
            <a:endParaRPr>
              <a:latin typeface="Lexend"/>
              <a:ea typeface="Lexend"/>
              <a:cs typeface="Lexend"/>
              <a:sym typeface="Lexend"/>
            </a:endParaRPr>
          </a:p>
        </p:txBody>
      </p:sp>
      <p:sp>
        <p:nvSpPr>
          <p:cNvPr id="169" name="Google Shape;169;p28"/>
          <p:cNvSpPr txBox="1">
            <a:spLocks noGrp="1"/>
          </p:cNvSpPr>
          <p:nvPr>
            <p:ph type="body" idx="1"/>
          </p:nvPr>
        </p:nvSpPr>
        <p:spPr>
          <a:xfrm>
            <a:off x="311700" y="13499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Font typeface="Fredericka the Great"/>
              <a:buChar char="●"/>
            </a:pPr>
            <a:r>
              <a:rPr lang="en-GB" b="1">
                <a:solidFill>
                  <a:schemeClr val="dk1"/>
                </a:solidFill>
                <a:latin typeface="Lexend"/>
                <a:ea typeface="Lexend"/>
                <a:cs typeface="Lexend"/>
                <a:sym typeface="Lexend"/>
              </a:rPr>
              <a:t>38%</a:t>
            </a:r>
            <a:r>
              <a:rPr lang="en-GB">
                <a:solidFill>
                  <a:schemeClr val="dk1"/>
                </a:solidFill>
                <a:latin typeface="Lexend"/>
                <a:ea typeface="Lexend"/>
                <a:cs typeface="Lexend"/>
                <a:sym typeface="Lexend"/>
              </a:rPr>
              <a:t> of residents </a:t>
            </a:r>
            <a:r>
              <a:rPr lang="en-GB" b="1">
                <a:solidFill>
                  <a:schemeClr val="dk1"/>
                </a:solidFill>
                <a:latin typeface="Lexend"/>
                <a:ea typeface="Lexend"/>
                <a:cs typeface="Lexend"/>
                <a:sym typeface="Lexend"/>
              </a:rPr>
              <a:t>use buses as their main form of transport</a:t>
            </a:r>
            <a:r>
              <a:rPr lang="en-GB">
                <a:solidFill>
                  <a:schemeClr val="dk1"/>
                </a:solidFill>
                <a:latin typeface="Lexend"/>
                <a:ea typeface="Lexend"/>
                <a:cs typeface="Lexend"/>
                <a:sym typeface="Lexend"/>
              </a:rPr>
              <a:t> — Southern Suburbs average is 25% </a:t>
            </a:r>
            <a:endParaRPr>
              <a:solidFill>
                <a:schemeClr val="dk1"/>
              </a:solidFill>
              <a:latin typeface="Lexend"/>
              <a:ea typeface="Lexend"/>
              <a:cs typeface="Lexend"/>
              <a:sym typeface="Lexend"/>
            </a:endParaRPr>
          </a:p>
          <a:p>
            <a:pPr marL="0" lvl="0" indent="0" algn="l" rtl="0">
              <a:spcBef>
                <a:spcPts val="1200"/>
              </a:spcBef>
              <a:spcAft>
                <a:spcPts val="0"/>
              </a:spcAft>
              <a:buNone/>
            </a:pPr>
            <a:endParaRPr sz="300">
              <a:solidFill>
                <a:schemeClr val="dk1"/>
              </a:solidFill>
              <a:latin typeface="Lexend"/>
              <a:ea typeface="Lexend"/>
              <a:cs typeface="Lexend"/>
              <a:sym typeface="Lexend"/>
            </a:endParaRPr>
          </a:p>
          <a:p>
            <a:pPr marL="457200" lvl="0" indent="-342900" algn="l" rtl="0">
              <a:spcBef>
                <a:spcPts val="1200"/>
              </a:spcBef>
              <a:spcAft>
                <a:spcPts val="0"/>
              </a:spcAft>
              <a:buClr>
                <a:schemeClr val="dk1"/>
              </a:buClr>
              <a:buSzPts val="1800"/>
              <a:buFont typeface="Fredericka the Great"/>
              <a:buChar char="●"/>
            </a:pPr>
            <a:r>
              <a:rPr lang="en-GB" b="1">
                <a:solidFill>
                  <a:schemeClr val="dk1"/>
                </a:solidFill>
                <a:latin typeface="Lexend"/>
                <a:ea typeface="Lexend"/>
                <a:cs typeface="Lexend"/>
                <a:sym typeface="Lexend"/>
              </a:rPr>
              <a:t>70%</a:t>
            </a:r>
            <a:r>
              <a:rPr lang="en-GB">
                <a:solidFill>
                  <a:schemeClr val="dk1"/>
                </a:solidFill>
                <a:latin typeface="Lexend"/>
                <a:ea typeface="Lexend"/>
                <a:cs typeface="Lexend"/>
                <a:sym typeface="Lexend"/>
              </a:rPr>
              <a:t> of residents use the </a:t>
            </a:r>
            <a:r>
              <a:rPr lang="en-GB" b="1">
                <a:solidFill>
                  <a:schemeClr val="dk1"/>
                </a:solidFill>
                <a:latin typeface="Lexend"/>
                <a:ea typeface="Lexend"/>
                <a:cs typeface="Lexend"/>
                <a:sym typeface="Lexend"/>
              </a:rPr>
              <a:t>bus at least once weekly</a:t>
            </a:r>
            <a:r>
              <a:rPr lang="en-GB">
                <a:solidFill>
                  <a:schemeClr val="dk1"/>
                </a:solidFill>
                <a:latin typeface="Lexend"/>
                <a:ea typeface="Lexend"/>
                <a:cs typeface="Lexend"/>
                <a:sym typeface="Lexend"/>
              </a:rPr>
              <a:t> </a:t>
            </a:r>
            <a:r>
              <a:rPr lang="en-GB" sz="2500">
                <a:solidFill>
                  <a:schemeClr val="dk1"/>
                </a:solidFill>
                <a:latin typeface="Lexend"/>
                <a:ea typeface="Lexend"/>
                <a:cs typeface="Lexend"/>
                <a:sym typeface="Lexend"/>
              </a:rPr>
              <a:t>— </a:t>
            </a:r>
            <a:r>
              <a:rPr lang="en-GB">
                <a:solidFill>
                  <a:schemeClr val="dk1"/>
                </a:solidFill>
                <a:latin typeface="Lexend"/>
                <a:ea typeface="Lexend"/>
                <a:cs typeface="Lexend"/>
                <a:sym typeface="Lexend"/>
              </a:rPr>
              <a:t>40% use five days per week or more</a:t>
            </a:r>
            <a:endParaRPr>
              <a:solidFill>
                <a:schemeClr val="dk1"/>
              </a:solidFill>
              <a:latin typeface="Lexend"/>
              <a:ea typeface="Lexend"/>
              <a:cs typeface="Lexend"/>
              <a:sym typeface="Lexend"/>
            </a:endParaRPr>
          </a:p>
          <a:p>
            <a:pPr marL="0" lvl="0" indent="0" algn="l" rtl="0">
              <a:spcBef>
                <a:spcPts val="1200"/>
              </a:spcBef>
              <a:spcAft>
                <a:spcPts val="0"/>
              </a:spcAft>
              <a:buNone/>
            </a:pPr>
            <a:endParaRPr sz="300">
              <a:solidFill>
                <a:schemeClr val="dk1"/>
              </a:solidFill>
              <a:latin typeface="Lexend"/>
              <a:ea typeface="Lexend"/>
              <a:cs typeface="Lexend"/>
              <a:sym typeface="Lexend"/>
            </a:endParaRPr>
          </a:p>
          <a:p>
            <a:pPr marL="457200" lvl="0" indent="-342900" algn="l" rtl="0">
              <a:spcBef>
                <a:spcPts val="1200"/>
              </a:spcBef>
              <a:spcAft>
                <a:spcPts val="0"/>
              </a:spcAft>
              <a:buClr>
                <a:schemeClr val="dk1"/>
              </a:buClr>
              <a:buSzPts val="1800"/>
              <a:buFont typeface="Lexend"/>
              <a:buChar char="●"/>
            </a:pPr>
            <a:r>
              <a:rPr lang="en-GB">
                <a:solidFill>
                  <a:schemeClr val="dk1"/>
                </a:solidFill>
                <a:latin typeface="Lexend"/>
                <a:ea typeface="Lexend"/>
                <a:cs typeface="Lexend"/>
                <a:sym typeface="Lexend"/>
              </a:rPr>
              <a:t>40% of residents say non-Ōwhiro Bay buses (e.g. 1, 32x) comprise their main routes</a:t>
            </a:r>
            <a:endParaRPr>
              <a:solidFill>
                <a:schemeClr val="dk1"/>
              </a:solidFill>
              <a:latin typeface="Lexend"/>
              <a:ea typeface="Lexend"/>
              <a:cs typeface="Lexend"/>
              <a:sym typeface="Lexend"/>
            </a:endParaRPr>
          </a:p>
        </p:txBody>
      </p:sp>
      <p:sp>
        <p:nvSpPr>
          <p:cNvPr id="170" name="Google Shape;170;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lnSpc>
                <a:spcPct val="90000"/>
              </a:lnSpc>
              <a:spcBef>
                <a:spcPts val="0"/>
              </a:spcBef>
              <a:spcAft>
                <a:spcPts val="0"/>
              </a:spcAft>
              <a:buClr>
                <a:schemeClr val="dk1"/>
              </a:buClr>
              <a:buSzPts val="440"/>
              <a:buFont typeface="Arial"/>
              <a:buNone/>
            </a:pPr>
            <a:fld id="{00000000-1234-1234-1234-123412341234}" type="slidenum">
              <a:rPr lang="en-GB">
                <a:solidFill>
                  <a:srgbClr val="838D0B"/>
                </a:solidFill>
                <a:latin typeface="Fredericka the Great"/>
                <a:ea typeface="Fredericka the Great"/>
                <a:cs typeface="Fredericka the Great"/>
                <a:sym typeface="Fredericka the Great"/>
              </a:rPr>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Lexend"/>
                <a:ea typeface="Lexend"/>
                <a:cs typeface="Lexend"/>
                <a:sym typeface="Lexend"/>
              </a:rPr>
              <a:t>Commuting to Other Suburbs</a:t>
            </a:r>
            <a:endParaRPr>
              <a:latin typeface="Lexend"/>
              <a:ea typeface="Lexend"/>
              <a:cs typeface="Lexend"/>
              <a:sym typeface="Lexend"/>
            </a:endParaRPr>
          </a:p>
        </p:txBody>
      </p:sp>
      <p:sp>
        <p:nvSpPr>
          <p:cNvPr id="176" name="Google Shape;176;p29"/>
          <p:cNvSpPr txBox="1">
            <a:spLocks noGrp="1"/>
          </p:cNvSpPr>
          <p:nvPr>
            <p:ph type="body" idx="1"/>
          </p:nvPr>
        </p:nvSpPr>
        <p:spPr>
          <a:xfrm>
            <a:off x="311700" y="1152475"/>
            <a:ext cx="6711000" cy="3873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Font typeface="Fredericka the Great"/>
              <a:buChar char="●"/>
            </a:pPr>
            <a:r>
              <a:rPr lang="en-GB" b="1">
                <a:solidFill>
                  <a:schemeClr val="dk1"/>
                </a:solidFill>
                <a:latin typeface="Lexend"/>
                <a:ea typeface="Lexend"/>
                <a:cs typeface="Lexend"/>
                <a:sym typeface="Lexend"/>
              </a:rPr>
              <a:t>63%</a:t>
            </a:r>
            <a:r>
              <a:rPr lang="en-GB">
                <a:solidFill>
                  <a:schemeClr val="dk1"/>
                </a:solidFill>
                <a:latin typeface="Lexend"/>
                <a:ea typeface="Lexend"/>
                <a:cs typeface="Lexend"/>
                <a:sym typeface="Lexend"/>
              </a:rPr>
              <a:t> of Ōwhiro Bay residents </a:t>
            </a:r>
            <a:r>
              <a:rPr lang="en-GB" b="1">
                <a:solidFill>
                  <a:schemeClr val="dk1"/>
                </a:solidFill>
                <a:latin typeface="Lexend"/>
                <a:ea typeface="Lexend"/>
                <a:cs typeface="Lexend"/>
                <a:sym typeface="Lexend"/>
              </a:rPr>
              <a:t>always</a:t>
            </a:r>
            <a:r>
              <a:rPr lang="en-GB">
                <a:solidFill>
                  <a:schemeClr val="dk1"/>
                </a:solidFill>
                <a:latin typeface="Lexend"/>
                <a:ea typeface="Lexend"/>
                <a:cs typeface="Lexend"/>
                <a:sym typeface="Lexend"/>
              </a:rPr>
              <a:t> or </a:t>
            </a:r>
            <a:r>
              <a:rPr lang="en-GB" b="1">
                <a:solidFill>
                  <a:schemeClr val="dk1"/>
                </a:solidFill>
                <a:latin typeface="Lexend"/>
                <a:ea typeface="Lexend"/>
                <a:cs typeface="Lexend"/>
                <a:sym typeface="Lexend"/>
              </a:rPr>
              <a:t>often</a:t>
            </a:r>
            <a:r>
              <a:rPr lang="en-GB">
                <a:solidFill>
                  <a:schemeClr val="dk1"/>
                </a:solidFill>
                <a:latin typeface="Lexend"/>
                <a:ea typeface="Lexend"/>
                <a:cs typeface="Lexend"/>
                <a:sym typeface="Lexend"/>
              </a:rPr>
              <a:t> travel to neighbouring suburbs to use their bus network instead of our own</a:t>
            </a:r>
            <a:endParaRPr>
              <a:solidFill>
                <a:schemeClr val="dk1"/>
              </a:solidFill>
              <a:latin typeface="Lexend"/>
              <a:ea typeface="Lexend"/>
              <a:cs typeface="Lexend"/>
              <a:sym typeface="Lexend"/>
            </a:endParaRPr>
          </a:p>
          <a:p>
            <a:pPr marL="0" lvl="0" indent="0" algn="l" rtl="0">
              <a:spcBef>
                <a:spcPts val="1200"/>
              </a:spcBef>
              <a:spcAft>
                <a:spcPts val="0"/>
              </a:spcAft>
              <a:buNone/>
            </a:pPr>
            <a:endParaRPr sz="100">
              <a:solidFill>
                <a:schemeClr val="dk1"/>
              </a:solidFill>
              <a:latin typeface="Lexend"/>
              <a:ea typeface="Lexend"/>
              <a:cs typeface="Lexend"/>
              <a:sym typeface="Lexend"/>
            </a:endParaRPr>
          </a:p>
          <a:p>
            <a:pPr marL="457200" lvl="0" indent="0" algn="l" rtl="0">
              <a:spcBef>
                <a:spcPts val="1200"/>
              </a:spcBef>
              <a:spcAft>
                <a:spcPts val="0"/>
              </a:spcAft>
              <a:buNone/>
            </a:pPr>
            <a:r>
              <a:rPr lang="en-GB">
                <a:solidFill>
                  <a:schemeClr val="dk1"/>
                </a:solidFill>
                <a:latin typeface="Lexend"/>
                <a:ea typeface="Lexend"/>
                <a:cs typeface="Lexend"/>
                <a:sym typeface="Lexend"/>
              </a:rPr>
              <a:t>- </a:t>
            </a:r>
            <a:r>
              <a:rPr lang="en-GB" b="1">
                <a:solidFill>
                  <a:schemeClr val="dk1"/>
                </a:solidFill>
                <a:latin typeface="Lexend"/>
                <a:ea typeface="Lexend"/>
                <a:cs typeface="Lexend"/>
                <a:sym typeface="Lexend"/>
              </a:rPr>
              <a:t>83%</a:t>
            </a:r>
            <a:r>
              <a:rPr lang="en-GB">
                <a:solidFill>
                  <a:schemeClr val="dk1"/>
                </a:solidFill>
                <a:latin typeface="Lexend"/>
                <a:ea typeface="Lexend"/>
                <a:cs typeface="Lexend"/>
                <a:sym typeface="Lexend"/>
              </a:rPr>
              <a:t> said this is because Ōwhiro Bay </a:t>
            </a:r>
            <a:r>
              <a:rPr lang="en-GB" b="1">
                <a:solidFill>
                  <a:schemeClr val="dk1"/>
                </a:solidFill>
                <a:latin typeface="Lexend"/>
                <a:ea typeface="Lexend"/>
                <a:cs typeface="Lexend"/>
                <a:sym typeface="Lexend"/>
              </a:rPr>
              <a:t>buses are not good  enough to rely on</a:t>
            </a:r>
            <a:endParaRPr b="1">
              <a:solidFill>
                <a:schemeClr val="dk1"/>
              </a:solidFill>
              <a:latin typeface="Lexend"/>
              <a:ea typeface="Lexend"/>
              <a:cs typeface="Lexend"/>
              <a:sym typeface="Lexend"/>
            </a:endParaRPr>
          </a:p>
          <a:p>
            <a:pPr marL="457200" lvl="0" indent="0" algn="l" rtl="0">
              <a:spcBef>
                <a:spcPts val="1200"/>
              </a:spcBef>
              <a:spcAft>
                <a:spcPts val="0"/>
              </a:spcAft>
              <a:buNone/>
            </a:pPr>
            <a:r>
              <a:rPr lang="en-GB">
                <a:solidFill>
                  <a:schemeClr val="dk1"/>
                </a:solidFill>
                <a:latin typeface="Lexend"/>
                <a:ea typeface="Lexend"/>
                <a:cs typeface="Lexend"/>
                <a:sym typeface="Lexend"/>
              </a:rPr>
              <a:t>- Increases traffic, decreases parking spaces in Island Bay, Brooklyn, and the CBD</a:t>
            </a:r>
            <a:endParaRPr>
              <a:solidFill>
                <a:schemeClr val="dk1"/>
              </a:solidFill>
              <a:latin typeface="Lexend"/>
              <a:ea typeface="Lexend"/>
              <a:cs typeface="Lexend"/>
              <a:sym typeface="Lexend"/>
            </a:endParaRPr>
          </a:p>
          <a:p>
            <a:pPr marL="457200" lvl="0" indent="0" algn="l" rtl="0">
              <a:spcBef>
                <a:spcPts val="1200"/>
              </a:spcBef>
              <a:spcAft>
                <a:spcPts val="1200"/>
              </a:spcAft>
              <a:buNone/>
            </a:pPr>
            <a:r>
              <a:rPr lang="en-GB">
                <a:solidFill>
                  <a:schemeClr val="dk1"/>
                </a:solidFill>
                <a:latin typeface="Lexend"/>
                <a:ea typeface="Lexend"/>
                <a:cs typeface="Lexend"/>
                <a:sym typeface="Lexend"/>
              </a:rPr>
              <a:t>- Lowers patronage on Ōwhiro Bay bus services</a:t>
            </a:r>
            <a:endParaRPr>
              <a:solidFill>
                <a:schemeClr val="dk1"/>
              </a:solidFill>
              <a:latin typeface="Lexend"/>
              <a:ea typeface="Lexend"/>
              <a:cs typeface="Lexend"/>
              <a:sym typeface="Lexend"/>
            </a:endParaRPr>
          </a:p>
        </p:txBody>
      </p:sp>
      <p:sp>
        <p:nvSpPr>
          <p:cNvPr id="177" name="Google Shape;177;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lnSpc>
                <a:spcPct val="90000"/>
              </a:lnSpc>
              <a:spcBef>
                <a:spcPts val="0"/>
              </a:spcBef>
              <a:spcAft>
                <a:spcPts val="0"/>
              </a:spcAft>
              <a:buClr>
                <a:schemeClr val="dk1"/>
              </a:buClr>
              <a:buSzPts val="1100"/>
              <a:buFont typeface="Arial"/>
              <a:buNone/>
            </a:pPr>
            <a:fld id="{00000000-1234-1234-1234-123412341234}" type="slidenum">
              <a:rPr lang="en-GB">
                <a:solidFill>
                  <a:srgbClr val="838D0B"/>
                </a:solidFill>
                <a:latin typeface="Fredericka the Great"/>
                <a:ea typeface="Fredericka the Great"/>
                <a:cs typeface="Fredericka the Great"/>
                <a:sym typeface="Fredericka the Great"/>
              </a:rPr>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Lexend"/>
                <a:ea typeface="Lexend"/>
                <a:cs typeface="Lexend"/>
                <a:sym typeface="Lexend"/>
              </a:rPr>
              <a:t>Dissatisfaction With Ōwhiro Bay Bus Network</a:t>
            </a:r>
            <a:endParaRPr>
              <a:latin typeface="Lexend"/>
              <a:ea typeface="Lexend"/>
              <a:cs typeface="Lexend"/>
              <a:sym typeface="Lexend"/>
            </a:endParaRPr>
          </a:p>
        </p:txBody>
      </p:sp>
      <p:sp>
        <p:nvSpPr>
          <p:cNvPr id="183" name="Google Shape;183;p30"/>
          <p:cNvSpPr txBox="1">
            <a:spLocks noGrp="1"/>
          </p:cNvSpPr>
          <p:nvPr>
            <p:ph type="body" idx="1"/>
          </p:nvPr>
        </p:nvSpPr>
        <p:spPr>
          <a:xfrm>
            <a:off x="311700" y="1152475"/>
            <a:ext cx="7153500" cy="3873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Font typeface="Fredericka the Great"/>
              <a:buChar char="●"/>
            </a:pPr>
            <a:r>
              <a:rPr lang="en-GB">
                <a:solidFill>
                  <a:schemeClr val="dk1"/>
                </a:solidFill>
                <a:latin typeface="Lexend"/>
                <a:ea typeface="Lexend"/>
                <a:cs typeface="Lexend"/>
                <a:sym typeface="Lexend"/>
              </a:rPr>
              <a:t>Average satisfaction rating between 0 - 10 of local bus network among residents is </a:t>
            </a:r>
            <a:r>
              <a:rPr lang="en-GB" b="1">
                <a:solidFill>
                  <a:schemeClr val="dk1"/>
                </a:solidFill>
                <a:latin typeface="Lexend"/>
                <a:ea typeface="Lexend"/>
                <a:cs typeface="Lexend"/>
                <a:sym typeface="Lexend"/>
              </a:rPr>
              <a:t>2.7 / 10</a:t>
            </a:r>
            <a:endParaRPr b="1">
              <a:solidFill>
                <a:schemeClr val="dk1"/>
              </a:solidFill>
              <a:latin typeface="Lexend"/>
              <a:ea typeface="Lexend"/>
              <a:cs typeface="Lexend"/>
              <a:sym typeface="Lexend"/>
            </a:endParaRPr>
          </a:p>
          <a:p>
            <a:pPr marL="457200" lvl="0" indent="0" algn="l" rtl="0">
              <a:spcBef>
                <a:spcPts val="1200"/>
              </a:spcBef>
              <a:spcAft>
                <a:spcPts val="0"/>
              </a:spcAft>
              <a:buNone/>
            </a:pPr>
            <a:endParaRPr sz="100" b="1">
              <a:solidFill>
                <a:schemeClr val="dk1"/>
              </a:solidFill>
              <a:latin typeface="Lexend"/>
              <a:ea typeface="Lexend"/>
              <a:cs typeface="Lexend"/>
              <a:sym typeface="Lexend"/>
            </a:endParaRPr>
          </a:p>
          <a:p>
            <a:pPr marL="457200" lvl="0" indent="0" algn="l" rtl="0">
              <a:spcBef>
                <a:spcPts val="1200"/>
              </a:spcBef>
              <a:spcAft>
                <a:spcPts val="0"/>
              </a:spcAft>
              <a:buNone/>
            </a:pPr>
            <a:r>
              <a:rPr lang="en-GB" b="1">
                <a:solidFill>
                  <a:schemeClr val="dk1"/>
                </a:solidFill>
                <a:latin typeface="Lexend"/>
                <a:ea typeface="Lexend"/>
                <a:cs typeface="Lexend"/>
                <a:sym typeface="Lexend"/>
              </a:rPr>
              <a:t>- </a:t>
            </a:r>
            <a:r>
              <a:rPr lang="en-GB">
                <a:solidFill>
                  <a:schemeClr val="dk1"/>
                </a:solidFill>
                <a:latin typeface="Lexend"/>
                <a:ea typeface="Lexend"/>
                <a:cs typeface="Lexend"/>
                <a:sym typeface="Lexend"/>
              </a:rPr>
              <a:t>Regional averages over last five years are 6.5 - 6.9 / 10</a:t>
            </a:r>
            <a:endParaRPr>
              <a:solidFill>
                <a:schemeClr val="dk1"/>
              </a:solidFill>
              <a:latin typeface="Lexend"/>
              <a:ea typeface="Lexend"/>
              <a:cs typeface="Lexend"/>
              <a:sym typeface="Lexend"/>
            </a:endParaRPr>
          </a:p>
          <a:p>
            <a:pPr marL="457200" lvl="0" indent="0" algn="l" rtl="0">
              <a:spcBef>
                <a:spcPts val="1200"/>
              </a:spcBef>
              <a:spcAft>
                <a:spcPts val="0"/>
              </a:spcAft>
              <a:buNone/>
            </a:pPr>
            <a:r>
              <a:rPr lang="en-GB">
                <a:solidFill>
                  <a:schemeClr val="dk1"/>
                </a:solidFill>
                <a:latin typeface="Lexend"/>
                <a:ea typeface="Lexend"/>
                <a:cs typeface="Lexend"/>
                <a:sym typeface="Lexend"/>
              </a:rPr>
              <a:t>- Only </a:t>
            </a:r>
            <a:r>
              <a:rPr lang="en-GB" b="1">
                <a:solidFill>
                  <a:schemeClr val="dk1"/>
                </a:solidFill>
                <a:latin typeface="Lexend"/>
                <a:ea typeface="Lexend"/>
                <a:cs typeface="Lexend"/>
                <a:sym typeface="Lexend"/>
              </a:rPr>
              <a:t>7%</a:t>
            </a:r>
            <a:r>
              <a:rPr lang="en-GB">
                <a:solidFill>
                  <a:schemeClr val="dk1"/>
                </a:solidFill>
                <a:latin typeface="Lexend"/>
                <a:ea typeface="Lexend"/>
                <a:cs typeface="Lexend"/>
                <a:sym typeface="Lexend"/>
              </a:rPr>
              <a:t> of residents are </a:t>
            </a:r>
            <a:r>
              <a:rPr lang="en-GB" b="1">
                <a:solidFill>
                  <a:schemeClr val="dk1"/>
                </a:solidFill>
                <a:latin typeface="Lexend"/>
                <a:ea typeface="Lexend"/>
                <a:cs typeface="Lexend"/>
                <a:sym typeface="Lexend"/>
              </a:rPr>
              <a:t>satisfied</a:t>
            </a:r>
            <a:r>
              <a:rPr lang="en-GB">
                <a:solidFill>
                  <a:schemeClr val="dk1"/>
                </a:solidFill>
                <a:latin typeface="Lexend"/>
                <a:ea typeface="Lexend"/>
                <a:cs typeface="Lexend"/>
                <a:sym typeface="Lexend"/>
              </a:rPr>
              <a:t> — 80% regionally</a:t>
            </a:r>
            <a:endParaRPr>
              <a:solidFill>
                <a:schemeClr val="dk1"/>
              </a:solidFill>
              <a:latin typeface="Lexend"/>
              <a:ea typeface="Lexend"/>
              <a:cs typeface="Lexend"/>
              <a:sym typeface="Lexend"/>
            </a:endParaRPr>
          </a:p>
          <a:p>
            <a:pPr marL="457200" lvl="0" indent="0" algn="l" rtl="0">
              <a:spcBef>
                <a:spcPts val="1200"/>
              </a:spcBef>
              <a:spcAft>
                <a:spcPts val="0"/>
              </a:spcAft>
              <a:buNone/>
            </a:pPr>
            <a:r>
              <a:rPr lang="en-GB">
                <a:solidFill>
                  <a:schemeClr val="dk1"/>
                </a:solidFill>
                <a:latin typeface="Lexend"/>
                <a:ea typeface="Lexend"/>
                <a:cs typeface="Lexend"/>
                <a:sym typeface="Lexend"/>
              </a:rPr>
              <a:t>- </a:t>
            </a:r>
            <a:r>
              <a:rPr lang="en-GB" b="1">
                <a:solidFill>
                  <a:schemeClr val="dk1"/>
                </a:solidFill>
                <a:latin typeface="Lexend"/>
                <a:ea typeface="Lexend"/>
                <a:cs typeface="Lexend"/>
                <a:sym typeface="Lexend"/>
              </a:rPr>
              <a:t>84%</a:t>
            </a:r>
            <a:r>
              <a:rPr lang="en-GB">
                <a:solidFill>
                  <a:schemeClr val="dk1"/>
                </a:solidFill>
                <a:latin typeface="Lexend"/>
                <a:ea typeface="Lexend"/>
                <a:cs typeface="Lexend"/>
                <a:sym typeface="Lexend"/>
              </a:rPr>
              <a:t> are </a:t>
            </a:r>
            <a:r>
              <a:rPr lang="en-GB" b="1">
                <a:solidFill>
                  <a:schemeClr val="dk1"/>
                </a:solidFill>
                <a:latin typeface="Lexend"/>
                <a:ea typeface="Lexend"/>
                <a:cs typeface="Lexend"/>
                <a:sym typeface="Lexend"/>
              </a:rPr>
              <a:t>dissatisfied</a:t>
            </a:r>
            <a:r>
              <a:rPr lang="en-GB">
                <a:solidFill>
                  <a:schemeClr val="dk1"/>
                </a:solidFill>
                <a:latin typeface="Lexend"/>
                <a:ea typeface="Lexend"/>
                <a:cs typeface="Lexend"/>
                <a:sym typeface="Lexend"/>
              </a:rPr>
              <a:t> — 11% regionally</a:t>
            </a:r>
            <a:endParaRPr>
              <a:solidFill>
                <a:schemeClr val="dk1"/>
              </a:solidFill>
              <a:latin typeface="Lexend"/>
              <a:ea typeface="Lexend"/>
              <a:cs typeface="Lexend"/>
              <a:sym typeface="Lexend"/>
            </a:endParaRPr>
          </a:p>
          <a:p>
            <a:pPr marL="457200" lvl="0" indent="0" algn="l" rtl="0">
              <a:spcBef>
                <a:spcPts val="1200"/>
              </a:spcBef>
              <a:spcAft>
                <a:spcPts val="0"/>
              </a:spcAft>
              <a:buNone/>
            </a:pPr>
            <a:r>
              <a:rPr lang="en-GB">
                <a:solidFill>
                  <a:schemeClr val="dk1"/>
                </a:solidFill>
                <a:latin typeface="Lexend"/>
                <a:ea typeface="Lexend"/>
                <a:cs typeface="Lexend"/>
                <a:sym typeface="Lexend"/>
              </a:rPr>
              <a:t>- </a:t>
            </a:r>
            <a:r>
              <a:rPr lang="en-GB" b="1">
                <a:solidFill>
                  <a:schemeClr val="dk1"/>
                </a:solidFill>
                <a:latin typeface="Lexend"/>
                <a:ea typeface="Lexend"/>
                <a:cs typeface="Lexend"/>
                <a:sym typeface="Lexend"/>
              </a:rPr>
              <a:t>28% extremely dissatisfied </a:t>
            </a:r>
            <a:r>
              <a:rPr lang="en-GB">
                <a:solidFill>
                  <a:schemeClr val="dk1"/>
                </a:solidFill>
                <a:latin typeface="Lexend"/>
                <a:ea typeface="Lexend"/>
                <a:cs typeface="Lexend"/>
                <a:sym typeface="Lexend"/>
              </a:rPr>
              <a:t>— 1% regionally</a:t>
            </a:r>
            <a:endParaRPr>
              <a:solidFill>
                <a:schemeClr val="dk1"/>
              </a:solidFill>
              <a:latin typeface="Lexend"/>
              <a:ea typeface="Lexend"/>
              <a:cs typeface="Lexend"/>
              <a:sym typeface="Lexend"/>
            </a:endParaRPr>
          </a:p>
          <a:p>
            <a:pPr marL="457200" lvl="0" indent="0" algn="l" rtl="0">
              <a:spcBef>
                <a:spcPts val="1200"/>
              </a:spcBef>
              <a:spcAft>
                <a:spcPts val="1200"/>
              </a:spcAft>
              <a:buNone/>
            </a:pPr>
            <a:r>
              <a:rPr lang="en-GB">
                <a:solidFill>
                  <a:schemeClr val="dk1"/>
                </a:solidFill>
                <a:latin typeface="Lexend"/>
                <a:ea typeface="Lexend"/>
                <a:cs typeface="Lexend"/>
                <a:sym typeface="Lexend"/>
              </a:rPr>
              <a:t>- </a:t>
            </a:r>
            <a:r>
              <a:rPr lang="en-GB" b="1">
                <a:solidFill>
                  <a:schemeClr val="dk1"/>
                </a:solidFill>
                <a:latin typeface="Lexend"/>
                <a:ea typeface="Lexend"/>
                <a:cs typeface="Lexend"/>
                <a:sym typeface="Lexend"/>
              </a:rPr>
              <a:t>14% </a:t>
            </a:r>
            <a:r>
              <a:rPr lang="en-GB">
                <a:solidFill>
                  <a:schemeClr val="dk1"/>
                </a:solidFill>
                <a:latin typeface="Lexend"/>
                <a:ea typeface="Lexend"/>
                <a:cs typeface="Lexend"/>
                <a:sym typeface="Lexend"/>
              </a:rPr>
              <a:t>of residents</a:t>
            </a:r>
            <a:r>
              <a:rPr lang="en-GB" b="1">
                <a:solidFill>
                  <a:schemeClr val="dk1"/>
                </a:solidFill>
                <a:latin typeface="Lexend"/>
                <a:ea typeface="Lexend"/>
                <a:cs typeface="Lexend"/>
                <a:sym typeface="Lexend"/>
              </a:rPr>
              <a:t> don’t believe our bus network can get any worse than it already is</a:t>
            </a:r>
            <a:endParaRPr b="1">
              <a:solidFill>
                <a:schemeClr val="dk1"/>
              </a:solidFill>
              <a:latin typeface="Lexend"/>
              <a:ea typeface="Lexend"/>
              <a:cs typeface="Lexend"/>
              <a:sym typeface="Lexend"/>
            </a:endParaRPr>
          </a:p>
        </p:txBody>
      </p:sp>
      <p:sp>
        <p:nvSpPr>
          <p:cNvPr id="184" name="Google Shape;184;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lnSpc>
                <a:spcPct val="90000"/>
              </a:lnSpc>
              <a:spcBef>
                <a:spcPts val="0"/>
              </a:spcBef>
              <a:spcAft>
                <a:spcPts val="0"/>
              </a:spcAft>
              <a:buNone/>
            </a:pPr>
            <a:fld id="{00000000-1234-1234-1234-123412341234}" type="slidenum">
              <a:rPr lang="en-GB">
                <a:solidFill>
                  <a:srgbClr val="838D0B"/>
                </a:solidFill>
                <a:latin typeface="Fredericka the Great"/>
                <a:ea typeface="Fredericka the Great"/>
                <a:cs typeface="Fredericka the Great"/>
                <a:sym typeface="Fredericka the Great"/>
              </a:rPr>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sz="4100">
                <a:latin typeface="Lexend"/>
                <a:ea typeface="Lexend"/>
                <a:cs typeface="Lexend"/>
                <a:sym typeface="Lexend"/>
              </a:rPr>
              <a:t>Residents’ Testimony</a:t>
            </a:r>
            <a:endParaRPr sz="4100">
              <a:latin typeface="Lexend"/>
              <a:ea typeface="Lexend"/>
              <a:cs typeface="Lexend"/>
              <a:sym typeface="Lexend"/>
            </a:endParaRPr>
          </a:p>
        </p:txBody>
      </p:sp>
      <p:sp>
        <p:nvSpPr>
          <p:cNvPr id="190" name="Google Shape;190;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lnSpc>
                <a:spcPct val="90000"/>
              </a:lnSpc>
              <a:spcBef>
                <a:spcPts val="0"/>
              </a:spcBef>
              <a:spcAft>
                <a:spcPts val="0"/>
              </a:spcAft>
              <a:buClr>
                <a:schemeClr val="dk1"/>
              </a:buClr>
              <a:buSzPts val="440"/>
              <a:buFont typeface="Arial"/>
              <a:buNone/>
            </a:pPr>
            <a:fld id="{00000000-1234-1234-1234-123412341234}" type="slidenum">
              <a:rPr lang="en-GB">
                <a:solidFill>
                  <a:srgbClr val="838D0B"/>
                </a:solidFill>
                <a:latin typeface="Fredericka the Great"/>
                <a:ea typeface="Fredericka the Great"/>
                <a:cs typeface="Fredericka the Great"/>
                <a:sym typeface="Fredericka the Great"/>
              </a:rPr>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a:latin typeface="Lexend"/>
                <a:ea typeface="Lexend"/>
                <a:cs typeface="Lexend"/>
                <a:sym typeface="Lexend"/>
              </a:rPr>
              <a:t>Introduction and Welcome</a:t>
            </a:r>
            <a:endParaRPr>
              <a:latin typeface="Lexend"/>
              <a:ea typeface="Lexend"/>
              <a:cs typeface="Lexend"/>
              <a:sym typeface="Lexend"/>
            </a:endParaRPr>
          </a:p>
        </p:txBody>
      </p:sp>
      <p:sp>
        <p:nvSpPr>
          <p:cNvPr id="64" name="Google Shape;64;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chemeClr val="dk1"/>
              </a:buClr>
              <a:buSzPts val="1100"/>
              <a:buFont typeface="Arial"/>
              <a:buNone/>
            </a:pPr>
            <a:fld id="{00000000-1234-1234-1234-123412341234}" type="slidenum">
              <a:rPr lang="en-GB">
                <a:solidFill>
                  <a:srgbClr val="838D0B"/>
                </a:solidFill>
                <a:latin typeface="Fredericka the Great"/>
                <a:ea typeface="Fredericka the Great"/>
                <a:cs typeface="Fredericka the Great"/>
                <a:sym typeface="Fredericka the Great"/>
              </a:rPr>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2"/>
          <p:cNvSpPr txBox="1">
            <a:spLocks noGrp="1"/>
          </p:cNvSpPr>
          <p:nvPr>
            <p:ph type="title"/>
          </p:nvPr>
        </p:nvSpPr>
        <p:spPr>
          <a:xfrm>
            <a:off x="311700" y="4707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600">
                <a:latin typeface="Lexend"/>
                <a:ea typeface="Lexend"/>
                <a:cs typeface="Lexend"/>
                <a:sym typeface="Lexend"/>
              </a:rPr>
              <a:t>How Do We Fix This?</a:t>
            </a:r>
            <a:endParaRPr sz="4600">
              <a:latin typeface="Lexend"/>
              <a:ea typeface="Lexend"/>
              <a:cs typeface="Lexend"/>
              <a:sym typeface="Lexend"/>
            </a:endParaRPr>
          </a:p>
        </p:txBody>
      </p:sp>
      <p:sp>
        <p:nvSpPr>
          <p:cNvPr id="196" name="Google Shape;196;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lnSpc>
                <a:spcPct val="90000"/>
              </a:lnSpc>
              <a:spcBef>
                <a:spcPts val="0"/>
              </a:spcBef>
              <a:spcAft>
                <a:spcPts val="0"/>
              </a:spcAft>
              <a:buClr>
                <a:schemeClr val="dk1"/>
              </a:buClr>
              <a:buSzPts val="440"/>
              <a:buFont typeface="Arial"/>
              <a:buNone/>
            </a:pPr>
            <a:fld id="{00000000-1234-1234-1234-123412341234}" type="slidenum">
              <a:rPr lang="en-GB">
                <a:solidFill>
                  <a:srgbClr val="838D0B"/>
                </a:solidFill>
                <a:latin typeface="Fredericka the Great"/>
                <a:ea typeface="Fredericka the Great"/>
                <a:cs typeface="Fredericka the Great"/>
                <a:sym typeface="Fredericka the Great"/>
              </a:rPr>
              <a:t>20</a:t>
            </a:fld>
            <a:endParaRPr/>
          </a:p>
        </p:txBody>
      </p:sp>
      <p:pic>
        <p:nvPicPr>
          <p:cNvPr id="197" name="Google Shape;197;p32"/>
          <p:cNvPicPr preferRelativeResize="0"/>
          <p:nvPr/>
        </p:nvPicPr>
        <p:blipFill>
          <a:blip r:embed="rId3">
            <a:alphaModFix/>
          </a:blip>
          <a:stretch>
            <a:fillRect/>
          </a:stretch>
        </p:blipFill>
        <p:spPr>
          <a:xfrm>
            <a:off x="1593825" y="1478025"/>
            <a:ext cx="5956349" cy="33624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3"/>
          <p:cNvSpPr txBox="1">
            <a:spLocks noGrp="1"/>
          </p:cNvSpPr>
          <p:nvPr>
            <p:ph type="title"/>
          </p:nvPr>
        </p:nvSpPr>
        <p:spPr>
          <a:xfrm>
            <a:off x="311700" y="6519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Lexend"/>
                <a:ea typeface="Lexend"/>
                <a:cs typeface="Lexend"/>
                <a:sym typeface="Lexend"/>
              </a:rPr>
              <a:t>Three Main Recommendations*:</a:t>
            </a:r>
            <a:endParaRPr>
              <a:latin typeface="Lexend"/>
              <a:ea typeface="Lexend"/>
              <a:cs typeface="Lexend"/>
              <a:sym typeface="Lexend"/>
            </a:endParaRPr>
          </a:p>
        </p:txBody>
      </p:sp>
      <p:sp>
        <p:nvSpPr>
          <p:cNvPr id="203" name="Google Shape;203;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lnSpc>
                <a:spcPct val="90000"/>
              </a:lnSpc>
              <a:spcBef>
                <a:spcPts val="0"/>
              </a:spcBef>
              <a:spcAft>
                <a:spcPts val="0"/>
              </a:spcAft>
              <a:buClr>
                <a:schemeClr val="dk1"/>
              </a:buClr>
              <a:buSzPts val="440"/>
              <a:buFont typeface="Arial"/>
              <a:buNone/>
            </a:pPr>
            <a:fld id="{00000000-1234-1234-1234-123412341234}" type="slidenum">
              <a:rPr lang="en-GB">
                <a:solidFill>
                  <a:srgbClr val="838D0B"/>
                </a:solidFill>
                <a:latin typeface="Fredericka the Great"/>
                <a:ea typeface="Fredericka the Great"/>
                <a:cs typeface="Fredericka the Great"/>
                <a:sym typeface="Fredericka the Great"/>
              </a:rPr>
              <a:t>21</a:t>
            </a:fld>
            <a:endParaRPr/>
          </a:p>
        </p:txBody>
      </p:sp>
      <p:sp>
        <p:nvSpPr>
          <p:cNvPr id="204" name="Google Shape;204;p33"/>
          <p:cNvSpPr txBox="1">
            <a:spLocks noGrp="1"/>
          </p:cNvSpPr>
          <p:nvPr>
            <p:ph type="body" idx="1"/>
          </p:nvPr>
        </p:nvSpPr>
        <p:spPr>
          <a:xfrm>
            <a:off x="311700" y="1448075"/>
            <a:ext cx="8520600" cy="3608700"/>
          </a:xfrm>
          <a:prstGeom prst="rect">
            <a:avLst/>
          </a:prstGeom>
        </p:spPr>
        <p:txBody>
          <a:bodyPr spcFirstLastPara="1" wrap="square" lIns="91425" tIns="91425" rIns="91425" bIns="91425" anchor="t" anchorCtr="0">
            <a:normAutofit fontScale="92500" lnSpcReduction="10000"/>
          </a:bodyPr>
          <a:lstStyle/>
          <a:p>
            <a:pPr marL="457200" lvl="0" indent="-342900" algn="l" rtl="0">
              <a:lnSpc>
                <a:spcPct val="200000"/>
              </a:lnSpc>
              <a:spcBef>
                <a:spcPts val="0"/>
              </a:spcBef>
              <a:spcAft>
                <a:spcPts val="0"/>
              </a:spcAft>
              <a:buClr>
                <a:schemeClr val="dk1"/>
              </a:buClr>
              <a:buSzPts val="1800"/>
              <a:buFont typeface="Lexend"/>
              <a:buAutoNum type="arabicPeriod"/>
            </a:pPr>
            <a:r>
              <a:rPr lang="en-GB">
                <a:solidFill>
                  <a:schemeClr val="dk1"/>
                </a:solidFill>
                <a:latin typeface="Lexend"/>
                <a:ea typeface="Lexend"/>
                <a:cs typeface="Lexend"/>
                <a:sym typeface="Lexend"/>
              </a:rPr>
              <a:t>Route 1 Extension</a:t>
            </a:r>
            <a:endParaRPr>
              <a:solidFill>
                <a:schemeClr val="dk1"/>
              </a:solidFill>
              <a:latin typeface="Lexend"/>
              <a:ea typeface="Lexend"/>
              <a:cs typeface="Lexend"/>
              <a:sym typeface="Lexend"/>
            </a:endParaRPr>
          </a:p>
          <a:p>
            <a:pPr marL="457200" lvl="0" indent="-342900" algn="l" rtl="0">
              <a:lnSpc>
                <a:spcPct val="200000"/>
              </a:lnSpc>
              <a:spcBef>
                <a:spcPts val="0"/>
              </a:spcBef>
              <a:spcAft>
                <a:spcPts val="0"/>
              </a:spcAft>
              <a:buClr>
                <a:schemeClr val="dk1"/>
              </a:buClr>
              <a:buSzPts val="1800"/>
              <a:buFont typeface="Lexend"/>
              <a:buAutoNum type="arabicPeriod"/>
            </a:pPr>
            <a:r>
              <a:rPr lang="en-GB">
                <a:solidFill>
                  <a:schemeClr val="dk1"/>
                </a:solidFill>
                <a:latin typeface="Lexend"/>
                <a:ea typeface="Lexend"/>
                <a:cs typeface="Lexend"/>
                <a:sym typeface="Lexend"/>
              </a:rPr>
              <a:t>More Frequent Route 39s</a:t>
            </a:r>
            <a:endParaRPr>
              <a:solidFill>
                <a:schemeClr val="dk1"/>
              </a:solidFill>
              <a:latin typeface="Lexend"/>
              <a:ea typeface="Lexend"/>
              <a:cs typeface="Lexend"/>
              <a:sym typeface="Lexend"/>
            </a:endParaRPr>
          </a:p>
          <a:p>
            <a:pPr marL="457200" lvl="0" indent="-342900" algn="l" rtl="0">
              <a:lnSpc>
                <a:spcPct val="200000"/>
              </a:lnSpc>
              <a:spcBef>
                <a:spcPts val="0"/>
              </a:spcBef>
              <a:spcAft>
                <a:spcPts val="0"/>
              </a:spcAft>
              <a:buClr>
                <a:schemeClr val="dk1"/>
              </a:buClr>
              <a:buSzPts val="1800"/>
              <a:buFont typeface="Lexend"/>
              <a:buAutoNum type="arabicPeriod"/>
            </a:pPr>
            <a:r>
              <a:rPr lang="en-GB">
                <a:solidFill>
                  <a:schemeClr val="dk1"/>
                </a:solidFill>
                <a:latin typeface="Lexend"/>
                <a:ea typeface="Lexend"/>
                <a:cs typeface="Lexend"/>
                <a:sym typeface="Lexend"/>
              </a:rPr>
              <a:t>Route 29 Extension from Brooklyn to Wgtn Station</a:t>
            </a:r>
            <a:endParaRPr>
              <a:solidFill>
                <a:schemeClr val="dk1"/>
              </a:solidFill>
              <a:latin typeface="Lexend"/>
              <a:ea typeface="Lexend"/>
              <a:cs typeface="Lexend"/>
              <a:sym typeface="Lexend"/>
            </a:endParaRPr>
          </a:p>
          <a:p>
            <a:pPr marL="0" lvl="0" indent="0" algn="l" rtl="0">
              <a:lnSpc>
                <a:spcPct val="200000"/>
              </a:lnSpc>
              <a:spcBef>
                <a:spcPts val="1200"/>
              </a:spcBef>
              <a:spcAft>
                <a:spcPts val="0"/>
              </a:spcAft>
              <a:buNone/>
            </a:pPr>
            <a:endParaRPr>
              <a:solidFill>
                <a:schemeClr val="dk1"/>
              </a:solidFill>
              <a:latin typeface="Lexend"/>
              <a:ea typeface="Lexend"/>
              <a:cs typeface="Lexend"/>
              <a:sym typeface="Lexend"/>
            </a:endParaRPr>
          </a:p>
          <a:p>
            <a:pPr marL="0" lvl="0" indent="0" algn="l" rtl="0">
              <a:lnSpc>
                <a:spcPct val="200000"/>
              </a:lnSpc>
              <a:spcBef>
                <a:spcPts val="1200"/>
              </a:spcBef>
              <a:spcAft>
                <a:spcPts val="0"/>
              </a:spcAft>
              <a:buNone/>
            </a:pPr>
            <a:endParaRPr>
              <a:solidFill>
                <a:schemeClr val="dk1"/>
              </a:solidFill>
              <a:latin typeface="Lexend"/>
              <a:ea typeface="Lexend"/>
              <a:cs typeface="Lexend"/>
              <a:sym typeface="Lexend"/>
            </a:endParaRPr>
          </a:p>
          <a:p>
            <a:pPr marL="0" lvl="0" indent="0" algn="l" rtl="0">
              <a:lnSpc>
                <a:spcPct val="200000"/>
              </a:lnSpc>
              <a:spcBef>
                <a:spcPts val="1200"/>
              </a:spcBef>
              <a:spcAft>
                <a:spcPts val="1200"/>
              </a:spcAft>
              <a:buNone/>
            </a:pPr>
            <a:r>
              <a:rPr lang="en-GB" sz="1300">
                <a:solidFill>
                  <a:schemeClr val="dk1"/>
                </a:solidFill>
                <a:latin typeface="Lexend"/>
                <a:ea typeface="Lexend"/>
                <a:cs typeface="Lexend"/>
                <a:sym typeface="Lexend"/>
              </a:rPr>
              <a:t>*These are not the only solutions. In our report, we included five more recommendations.</a:t>
            </a:r>
            <a:endParaRPr sz="1300">
              <a:solidFill>
                <a:schemeClr val="dk1"/>
              </a:solidFill>
              <a:latin typeface="Lexend"/>
              <a:ea typeface="Lexend"/>
              <a:cs typeface="Lexend"/>
              <a:sym typeface="Lexen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GB" sz="2120">
                <a:latin typeface="Lexend"/>
                <a:ea typeface="Lexend"/>
                <a:cs typeface="Lexend"/>
                <a:sym typeface="Lexend"/>
              </a:rPr>
              <a:t>Other Possible Solutions </a:t>
            </a:r>
            <a:endParaRPr sz="2120">
              <a:latin typeface="Lexend"/>
              <a:ea typeface="Lexend"/>
              <a:cs typeface="Lexend"/>
              <a:sym typeface="Lexend"/>
            </a:endParaRPr>
          </a:p>
        </p:txBody>
      </p:sp>
      <p:sp>
        <p:nvSpPr>
          <p:cNvPr id="210" name="Google Shape;210;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457200" lvl="0" indent="-342900" algn="l" rtl="0">
              <a:lnSpc>
                <a:spcPct val="200000"/>
              </a:lnSpc>
              <a:spcBef>
                <a:spcPts val="0"/>
              </a:spcBef>
              <a:spcAft>
                <a:spcPts val="0"/>
              </a:spcAft>
              <a:buClr>
                <a:schemeClr val="dk1"/>
              </a:buClr>
              <a:buSzPts val="1800"/>
              <a:buFont typeface="Lexend"/>
              <a:buChar char="●"/>
            </a:pPr>
            <a:r>
              <a:rPr lang="en-GB">
                <a:solidFill>
                  <a:schemeClr val="dk1"/>
                </a:solidFill>
                <a:latin typeface="Lexend"/>
                <a:ea typeface="Lexend"/>
                <a:cs typeface="Lexend"/>
                <a:sym typeface="Lexend"/>
              </a:rPr>
              <a:t>NEW Route Brooklyn-Kilbirnie Route (via Ōwhiro Bay)</a:t>
            </a:r>
            <a:endParaRPr>
              <a:solidFill>
                <a:schemeClr val="dk1"/>
              </a:solidFill>
              <a:latin typeface="Lexend"/>
              <a:ea typeface="Lexend"/>
              <a:cs typeface="Lexend"/>
              <a:sym typeface="Lexend"/>
            </a:endParaRPr>
          </a:p>
          <a:p>
            <a:pPr marL="914400" lvl="0" indent="-342900" algn="l" rtl="0">
              <a:lnSpc>
                <a:spcPct val="200000"/>
              </a:lnSpc>
              <a:spcBef>
                <a:spcPts val="0"/>
              </a:spcBef>
              <a:spcAft>
                <a:spcPts val="0"/>
              </a:spcAft>
              <a:buClr>
                <a:schemeClr val="dk1"/>
              </a:buClr>
              <a:buSzPts val="1800"/>
              <a:buFont typeface="Lexend"/>
              <a:buChar char="-"/>
            </a:pPr>
            <a:r>
              <a:rPr lang="en-GB">
                <a:solidFill>
                  <a:schemeClr val="dk1"/>
                </a:solidFill>
                <a:latin typeface="Lexend"/>
                <a:ea typeface="Lexend"/>
                <a:cs typeface="Lexend"/>
                <a:sym typeface="Lexend"/>
              </a:rPr>
              <a:t>Addresses gap in network</a:t>
            </a:r>
            <a:endParaRPr>
              <a:solidFill>
                <a:schemeClr val="dk1"/>
              </a:solidFill>
              <a:latin typeface="Lexend"/>
              <a:ea typeface="Lexend"/>
              <a:cs typeface="Lexend"/>
              <a:sym typeface="Lexend"/>
            </a:endParaRPr>
          </a:p>
          <a:p>
            <a:pPr marL="457200" lvl="0" indent="-342900" algn="l" rtl="0">
              <a:lnSpc>
                <a:spcPct val="200000"/>
              </a:lnSpc>
              <a:spcBef>
                <a:spcPts val="0"/>
              </a:spcBef>
              <a:spcAft>
                <a:spcPts val="0"/>
              </a:spcAft>
              <a:buClr>
                <a:schemeClr val="dk1"/>
              </a:buClr>
              <a:buSzPts val="1800"/>
              <a:buFont typeface="Lexend"/>
              <a:buChar char="●"/>
            </a:pPr>
            <a:r>
              <a:rPr lang="en-GB">
                <a:solidFill>
                  <a:schemeClr val="dk1"/>
                </a:solidFill>
                <a:latin typeface="Lexend"/>
                <a:ea typeface="Lexend"/>
                <a:cs typeface="Lexend"/>
                <a:sym typeface="Lexend"/>
              </a:rPr>
              <a:t>Consistent Route 29 timetable</a:t>
            </a:r>
            <a:endParaRPr>
              <a:solidFill>
                <a:schemeClr val="dk1"/>
              </a:solidFill>
              <a:latin typeface="Lexend"/>
              <a:ea typeface="Lexend"/>
              <a:cs typeface="Lexend"/>
              <a:sym typeface="Lexend"/>
            </a:endParaRPr>
          </a:p>
          <a:p>
            <a:pPr marL="914400" lvl="0" indent="-342900" algn="l" rtl="0">
              <a:lnSpc>
                <a:spcPct val="200000"/>
              </a:lnSpc>
              <a:spcBef>
                <a:spcPts val="0"/>
              </a:spcBef>
              <a:spcAft>
                <a:spcPts val="0"/>
              </a:spcAft>
              <a:buClr>
                <a:schemeClr val="dk1"/>
              </a:buClr>
              <a:buSzPts val="1800"/>
              <a:buFont typeface="Lexend"/>
              <a:buChar char="-"/>
            </a:pPr>
            <a:r>
              <a:rPr lang="en-GB">
                <a:solidFill>
                  <a:schemeClr val="dk1"/>
                </a:solidFill>
                <a:latin typeface="Lexend"/>
                <a:ea typeface="Lexend"/>
                <a:cs typeface="Lexend"/>
                <a:sym typeface="Lexend"/>
              </a:rPr>
              <a:t>Provides better off-peak service</a:t>
            </a:r>
            <a:endParaRPr>
              <a:solidFill>
                <a:schemeClr val="dk1"/>
              </a:solidFill>
              <a:latin typeface="Lexend"/>
              <a:ea typeface="Lexend"/>
              <a:cs typeface="Lexend"/>
              <a:sym typeface="Lexend"/>
            </a:endParaRPr>
          </a:p>
          <a:p>
            <a:pPr marL="457200" lvl="0" indent="-342900" algn="l" rtl="0">
              <a:lnSpc>
                <a:spcPct val="200000"/>
              </a:lnSpc>
              <a:spcBef>
                <a:spcPts val="0"/>
              </a:spcBef>
              <a:spcAft>
                <a:spcPts val="0"/>
              </a:spcAft>
              <a:buClr>
                <a:schemeClr val="dk1"/>
              </a:buClr>
              <a:buSzPts val="1800"/>
              <a:buFont typeface="Lexend"/>
              <a:buChar char="●"/>
            </a:pPr>
            <a:r>
              <a:rPr lang="en-GB">
                <a:solidFill>
                  <a:schemeClr val="dk1"/>
                </a:solidFill>
                <a:latin typeface="Lexend"/>
                <a:ea typeface="Lexend"/>
                <a:cs typeface="Lexend"/>
                <a:sym typeface="Lexend"/>
              </a:rPr>
              <a:t>Light Rail in Wellington City (Railway Station-Southern Suburbs)</a:t>
            </a:r>
            <a:endParaRPr>
              <a:solidFill>
                <a:schemeClr val="dk1"/>
              </a:solidFill>
              <a:latin typeface="Lexend"/>
              <a:ea typeface="Lexend"/>
              <a:cs typeface="Lexend"/>
              <a:sym typeface="Lexend"/>
            </a:endParaRPr>
          </a:p>
          <a:p>
            <a:pPr marL="914400" lvl="0" indent="-342900" algn="l" rtl="0">
              <a:lnSpc>
                <a:spcPct val="200000"/>
              </a:lnSpc>
              <a:spcBef>
                <a:spcPts val="0"/>
              </a:spcBef>
              <a:spcAft>
                <a:spcPts val="0"/>
              </a:spcAft>
              <a:buClr>
                <a:schemeClr val="dk1"/>
              </a:buClr>
              <a:buSzPts val="1800"/>
              <a:buFont typeface="Lexend"/>
              <a:buChar char="-"/>
            </a:pPr>
            <a:r>
              <a:rPr lang="en-GB">
                <a:solidFill>
                  <a:schemeClr val="dk1"/>
                </a:solidFill>
                <a:latin typeface="Lexend"/>
                <a:ea typeface="Lexend"/>
                <a:cs typeface="Lexend"/>
                <a:sym typeface="Lexend"/>
              </a:rPr>
              <a:t>Redistribution of Public Transport Resources</a:t>
            </a:r>
            <a:endParaRPr>
              <a:solidFill>
                <a:schemeClr val="dk1"/>
              </a:solidFill>
              <a:latin typeface="Lexend"/>
              <a:ea typeface="Lexend"/>
              <a:cs typeface="Lexend"/>
              <a:sym typeface="Lexend"/>
            </a:endParaRPr>
          </a:p>
        </p:txBody>
      </p:sp>
      <p:sp>
        <p:nvSpPr>
          <p:cNvPr id="211" name="Google Shape;211;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lnSpc>
                <a:spcPct val="90000"/>
              </a:lnSpc>
              <a:spcBef>
                <a:spcPts val="0"/>
              </a:spcBef>
              <a:spcAft>
                <a:spcPts val="0"/>
              </a:spcAft>
              <a:buClr>
                <a:schemeClr val="dk1"/>
              </a:buClr>
              <a:buSzPts val="440"/>
              <a:buFont typeface="Arial"/>
              <a:buNone/>
            </a:pPr>
            <a:fld id="{00000000-1234-1234-1234-123412341234}" type="slidenum">
              <a:rPr lang="en-GB">
                <a:solidFill>
                  <a:srgbClr val="838D0B"/>
                </a:solidFill>
                <a:latin typeface="Fredericka the Great"/>
                <a:ea typeface="Fredericka the Great"/>
                <a:cs typeface="Fredericka the Great"/>
                <a:sym typeface="Fredericka the Great"/>
              </a:rPr>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Lexend"/>
                <a:ea typeface="Lexend"/>
                <a:cs typeface="Lexend"/>
                <a:sym typeface="Lexend"/>
              </a:rPr>
              <a:t>Recommendation 1: Route 1 Extension</a:t>
            </a:r>
            <a:endParaRPr>
              <a:latin typeface="Lexend"/>
              <a:ea typeface="Lexend"/>
              <a:cs typeface="Lexend"/>
              <a:sym typeface="Lexend"/>
            </a:endParaRPr>
          </a:p>
        </p:txBody>
      </p:sp>
      <p:sp>
        <p:nvSpPr>
          <p:cNvPr id="217" name="Google Shape;217;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lnSpc>
                <a:spcPct val="90000"/>
              </a:lnSpc>
              <a:spcBef>
                <a:spcPts val="0"/>
              </a:spcBef>
              <a:spcAft>
                <a:spcPts val="0"/>
              </a:spcAft>
              <a:buClr>
                <a:schemeClr val="dk1"/>
              </a:buClr>
              <a:buSzPts val="440"/>
              <a:buFont typeface="Arial"/>
              <a:buNone/>
            </a:pPr>
            <a:fld id="{00000000-1234-1234-1234-123412341234}" type="slidenum">
              <a:rPr lang="en-GB">
                <a:solidFill>
                  <a:srgbClr val="838D0B"/>
                </a:solidFill>
                <a:latin typeface="Fredericka the Great"/>
                <a:ea typeface="Fredericka the Great"/>
                <a:cs typeface="Fredericka the Great"/>
                <a:sym typeface="Fredericka the Great"/>
              </a:rPr>
              <a:t>23</a:t>
            </a:fld>
            <a:endParaRPr/>
          </a:p>
        </p:txBody>
      </p:sp>
      <p:pic>
        <p:nvPicPr>
          <p:cNvPr id="218" name="Google Shape;218;p35" title="Route 1 Bus Extension Map (with Key) - The Parade.png"/>
          <p:cNvPicPr preferRelativeResize="0"/>
          <p:nvPr/>
        </p:nvPicPr>
        <p:blipFill>
          <a:blip r:embed="rId3">
            <a:alphaModFix/>
          </a:blip>
          <a:stretch>
            <a:fillRect/>
          </a:stretch>
        </p:blipFill>
        <p:spPr>
          <a:xfrm>
            <a:off x="4400950" y="1252988"/>
            <a:ext cx="4620200" cy="3215381"/>
          </a:xfrm>
          <a:prstGeom prst="rect">
            <a:avLst/>
          </a:prstGeom>
          <a:noFill/>
          <a:ln w="19050" cap="flat" cmpd="sng">
            <a:solidFill>
              <a:schemeClr val="dk1"/>
            </a:solidFill>
            <a:prstDash val="solid"/>
            <a:round/>
            <a:headEnd type="none" w="sm" len="sm"/>
            <a:tailEnd type="none" w="sm" len="sm"/>
          </a:ln>
        </p:spPr>
      </p:pic>
      <p:sp>
        <p:nvSpPr>
          <p:cNvPr id="219" name="Google Shape;219;p35"/>
          <p:cNvSpPr txBox="1">
            <a:spLocks noGrp="1"/>
          </p:cNvSpPr>
          <p:nvPr>
            <p:ph type="body" idx="1"/>
          </p:nvPr>
        </p:nvSpPr>
        <p:spPr>
          <a:xfrm>
            <a:off x="143950" y="1017725"/>
            <a:ext cx="4257000" cy="4059900"/>
          </a:xfrm>
          <a:prstGeom prst="rect">
            <a:avLst/>
          </a:prstGeom>
        </p:spPr>
        <p:txBody>
          <a:bodyPr spcFirstLastPara="1" wrap="square" lIns="91425" tIns="72000" rIns="91425" bIns="91425" anchor="t" anchorCtr="0">
            <a:noAutofit/>
          </a:bodyPr>
          <a:lstStyle/>
          <a:p>
            <a:pPr marL="457200" lvl="0" indent="-307975" algn="l" rtl="0">
              <a:lnSpc>
                <a:spcPct val="200000"/>
              </a:lnSpc>
              <a:spcBef>
                <a:spcPts val="0"/>
              </a:spcBef>
              <a:spcAft>
                <a:spcPts val="0"/>
              </a:spcAft>
              <a:buClr>
                <a:schemeClr val="dk1"/>
              </a:buClr>
              <a:buSzPts val="1250"/>
              <a:buFont typeface="Lexend"/>
              <a:buChar char="●"/>
            </a:pPr>
            <a:r>
              <a:rPr lang="en-GB" sz="1250" u="sng">
                <a:solidFill>
                  <a:schemeClr val="dk1"/>
                </a:solidFill>
                <a:latin typeface="Lexend"/>
                <a:ea typeface="Lexend"/>
                <a:cs typeface="Lexend"/>
                <a:sym typeface="Lexend"/>
              </a:rPr>
              <a:t>Route 1 is a core route </a:t>
            </a:r>
            <a:endParaRPr sz="1250" u="sng">
              <a:solidFill>
                <a:schemeClr val="dk1"/>
              </a:solidFill>
              <a:latin typeface="Lexend"/>
              <a:ea typeface="Lexend"/>
              <a:cs typeface="Lexend"/>
              <a:sym typeface="Lexend"/>
            </a:endParaRPr>
          </a:p>
          <a:p>
            <a:pPr marL="457200" lvl="0" indent="0" algn="l" rtl="0">
              <a:lnSpc>
                <a:spcPct val="200000"/>
              </a:lnSpc>
              <a:spcBef>
                <a:spcPts val="1200"/>
              </a:spcBef>
              <a:spcAft>
                <a:spcPts val="0"/>
              </a:spcAft>
              <a:buSzPts val="935"/>
              <a:buNone/>
            </a:pPr>
            <a:r>
              <a:rPr lang="en-GB" sz="1250">
                <a:solidFill>
                  <a:schemeClr val="dk1"/>
                </a:solidFill>
                <a:latin typeface="Lexend"/>
                <a:ea typeface="Lexend"/>
                <a:cs typeface="Lexend"/>
                <a:sym typeface="Lexend"/>
              </a:rPr>
              <a:t>- Major transport spine, high frequency</a:t>
            </a:r>
            <a:endParaRPr sz="1250">
              <a:solidFill>
                <a:schemeClr val="dk1"/>
              </a:solidFill>
              <a:latin typeface="Lexend"/>
              <a:ea typeface="Lexend"/>
              <a:cs typeface="Lexend"/>
              <a:sym typeface="Lexend"/>
            </a:endParaRPr>
          </a:p>
          <a:p>
            <a:pPr marL="457200" lvl="0" indent="0" algn="l" rtl="0">
              <a:lnSpc>
                <a:spcPct val="200000"/>
              </a:lnSpc>
              <a:spcBef>
                <a:spcPts val="1200"/>
              </a:spcBef>
              <a:spcAft>
                <a:spcPts val="0"/>
              </a:spcAft>
              <a:buSzPts val="935"/>
              <a:buNone/>
            </a:pPr>
            <a:endParaRPr sz="200">
              <a:solidFill>
                <a:schemeClr val="dk1"/>
              </a:solidFill>
              <a:latin typeface="Lexend"/>
              <a:ea typeface="Lexend"/>
              <a:cs typeface="Lexend"/>
              <a:sym typeface="Lexend"/>
            </a:endParaRPr>
          </a:p>
          <a:p>
            <a:pPr marL="457200" lvl="0" indent="-307975" algn="l" rtl="0">
              <a:lnSpc>
                <a:spcPct val="200000"/>
              </a:lnSpc>
              <a:spcBef>
                <a:spcPts val="1200"/>
              </a:spcBef>
              <a:spcAft>
                <a:spcPts val="0"/>
              </a:spcAft>
              <a:buClr>
                <a:schemeClr val="dk1"/>
              </a:buClr>
              <a:buSzPts val="1250"/>
              <a:buFont typeface="Lexend"/>
              <a:buChar char="●"/>
            </a:pPr>
            <a:r>
              <a:rPr lang="en-GB" sz="1250" u="sng">
                <a:solidFill>
                  <a:schemeClr val="dk1"/>
                </a:solidFill>
                <a:latin typeface="Lexend"/>
                <a:ea typeface="Lexend"/>
                <a:cs typeface="Lexend"/>
                <a:sym typeface="Lexend"/>
              </a:rPr>
              <a:t>Would be same path as former Route 4</a:t>
            </a:r>
            <a:endParaRPr sz="1250" u="sng">
              <a:solidFill>
                <a:schemeClr val="dk1"/>
              </a:solidFill>
              <a:latin typeface="Lexend"/>
              <a:ea typeface="Lexend"/>
              <a:cs typeface="Lexend"/>
              <a:sym typeface="Lexend"/>
            </a:endParaRPr>
          </a:p>
          <a:p>
            <a:pPr marL="0" lvl="0" indent="0" algn="l" rtl="0">
              <a:lnSpc>
                <a:spcPct val="200000"/>
              </a:lnSpc>
              <a:spcBef>
                <a:spcPts val="1200"/>
              </a:spcBef>
              <a:spcAft>
                <a:spcPts val="0"/>
              </a:spcAft>
              <a:buNone/>
            </a:pPr>
            <a:r>
              <a:rPr lang="en-GB" sz="1250">
                <a:solidFill>
                  <a:schemeClr val="dk1"/>
                </a:solidFill>
                <a:latin typeface="Lexend"/>
                <a:ea typeface="Lexend"/>
                <a:cs typeface="Lexend"/>
                <a:sym typeface="Lexend"/>
              </a:rPr>
              <a:t>	- service to Happy Valley Rd, Severn St</a:t>
            </a:r>
            <a:endParaRPr sz="1250">
              <a:solidFill>
                <a:schemeClr val="dk1"/>
              </a:solidFill>
              <a:latin typeface="Lexend"/>
              <a:ea typeface="Lexend"/>
              <a:cs typeface="Lexend"/>
              <a:sym typeface="Lexend"/>
            </a:endParaRPr>
          </a:p>
          <a:p>
            <a:pPr marL="0" lvl="0" indent="0" algn="l" rtl="0">
              <a:lnSpc>
                <a:spcPct val="200000"/>
              </a:lnSpc>
              <a:spcBef>
                <a:spcPts val="1200"/>
              </a:spcBef>
              <a:spcAft>
                <a:spcPts val="0"/>
              </a:spcAft>
              <a:buNone/>
            </a:pPr>
            <a:endParaRPr sz="200">
              <a:solidFill>
                <a:schemeClr val="dk1"/>
              </a:solidFill>
              <a:latin typeface="Lexend"/>
              <a:ea typeface="Lexend"/>
              <a:cs typeface="Lexend"/>
              <a:sym typeface="Lexend"/>
            </a:endParaRPr>
          </a:p>
          <a:p>
            <a:pPr marL="424799" lvl="0" indent="-309774" algn="l" rtl="0">
              <a:lnSpc>
                <a:spcPct val="200000"/>
              </a:lnSpc>
              <a:spcBef>
                <a:spcPts val="1200"/>
              </a:spcBef>
              <a:spcAft>
                <a:spcPts val="0"/>
              </a:spcAft>
              <a:buClr>
                <a:schemeClr val="dk1"/>
              </a:buClr>
              <a:buSzPts val="1250"/>
              <a:buFont typeface="Lexend"/>
              <a:buChar char="●"/>
            </a:pPr>
            <a:r>
              <a:rPr lang="en-GB" sz="1250" u="sng">
                <a:solidFill>
                  <a:schemeClr val="dk1"/>
                </a:solidFill>
                <a:latin typeface="Lexend"/>
                <a:ea typeface="Lexend"/>
                <a:cs typeface="Lexend"/>
                <a:sym typeface="Lexend"/>
              </a:rPr>
              <a:t>Comparable extension to Route 2 in Seatoun</a:t>
            </a:r>
            <a:endParaRPr sz="1250" u="sng">
              <a:solidFill>
                <a:schemeClr val="dk1"/>
              </a:solidFill>
              <a:latin typeface="Lexend"/>
              <a:ea typeface="Lexend"/>
              <a:cs typeface="Lexend"/>
              <a:sym typeface="Lexend"/>
            </a:endParaRPr>
          </a:p>
          <a:p>
            <a:pPr marL="457200" lvl="0" indent="0" algn="l" rtl="0">
              <a:lnSpc>
                <a:spcPct val="200000"/>
              </a:lnSpc>
              <a:spcBef>
                <a:spcPts val="1200"/>
              </a:spcBef>
              <a:spcAft>
                <a:spcPts val="0"/>
              </a:spcAft>
              <a:buNone/>
            </a:pPr>
            <a:r>
              <a:rPr lang="en-GB" sz="1250">
                <a:solidFill>
                  <a:schemeClr val="dk1"/>
                </a:solidFill>
                <a:latin typeface="Lexend"/>
                <a:ea typeface="Lexend"/>
                <a:cs typeface="Lexend"/>
                <a:sym typeface="Lexend"/>
              </a:rPr>
              <a:t>- Occur every 2nd or 3rd service</a:t>
            </a:r>
            <a:endParaRPr sz="1250">
              <a:solidFill>
                <a:schemeClr val="dk1"/>
              </a:solidFill>
              <a:latin typeface="Lexend"/>
              <a:ea typeface="Lexend"/>
              <a:cs typeface="Lexend"/>
              <a:sym typeface="Lexend"/>
            </a:endParaRPr>
          </a:p>
          <a:p>
            <a:pPr marL="0" lvl="0" indent="0" algn="l" rtl="0">
              <a:lnSpc>
                <a:spcPct val="200000"/>
              </a:lnSpc>
              <a:spcBef>
                <a:spcPts val="1200"/>
              </a:spcBef>
              <a:spcAft>
                <a:spcPts val="1200"/>
              </a:spcAft>
              <a:buNone/>
            </a:pPr>
            <a:endParaRPr sz="1360">
              <a:solidFill>
                <a:schemeClr val="dk1"/>
              </a:solidFill>
              <a:latin typeface="Lexend"/>
              <a:ea typeface="Lexend"/>
              <a:cs typeface="Lexend"/>
              <a:sym typeface="Lexen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6"/>
          <p:cNvSpPr txBox="1">
            <a:spLocks noGrp="1"/>
          </p:cNvSpPr>
          <p:nvPr>
            <p:ph type="title"/>
          </p:nvPr>
        </p:nvSpPr>
        <p:spPr>
          <a:xfrm>
            <a:off x="311700" y="251150"/>
            <a:ext cx="8520600" cy="841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sz="2500">
                <a:latin typeface="Lexend"/>
                <a:ea typeface="Lexend"/>
                <a:cs typeface="Lexend"/>
                <a:sym typeface="Lexend"/>
              </a:rPr>
              <a:t>Route 1 Extension — Achievability </a:t>
            </a:r>
            <a:endParaRPr sz="2500">
              <a:latin typeface="Lexend"/>
              <a:ea typeface="Lexend"/>
              <a:cs typeface="Lexend"/>
              <a:sym typeface="Lexend"/>
            </a:endParaRPr>
          </a:p>
        </p:txBody>
      </p:sp>
      <p:sp>
        <p:nvSpPr>
          <p:cNvPr id="225" name="Google Shape;225;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lnSpc>
                <a:spcPct val="90000"/>
              </a:lnSpc>
              <a:spcBef>
                <a:spcPts val="0"/>
              </a:spcBef>
              <a:spcAft>
                <a:spcPts val="0"/>
              </a:spcAft>
              <a:buClr>
                <a:schemeClr val="dk1"/>
              </a:buClr>
              <a:buSzPts val="440"/>
              <a:buFont typeface="Arial"/>
              <a:buNone/>
            </a:pPr>
            <a:fld id="{00000000-1234-1234-1234-123412341234}" type="slidenum">
              <a:rPr lang="en-GB">
                <a:solidFill>
                  <a:srgbClr val="838D0B"/>
                </a:solidFill>
                <a:latin typeface="Fredericka the Great"/>
                <a:ea typeface="Fredericka the Great"/>
                <a:cs typeface="Fredericka the Great"/>
                <a:sym typeface="Fredericka the Great"/>
              </a:rPr>
              <a:t>24</a:t>
            </a:fld>
            <a:endParaRPr/>
          </a:p>
        </p:txBody>
      </p:sp>
      <p:pic>
        <p:nvPicPr>
          <p:cNvPr id="226" name="Google Shape;226;p36"/>
          <p:cNvPicPr preferRelativeResize="0"/>
          <p:nvPr/>
        </p:nvPicPr>
        <p:blipFill>
          <a:blip r:embed="rId3">
            <a:alphaModFix/>
          </a:blip>
          <a:stretch>
            <a:fillRect/>
          </a:stretch>
        </p:blipFill>
        <p:spPr>
          <a:xfrm>
            <a:off x="4710750" y="1236075"/>
            <a:ext cx="4050150" cy="2705374"/>
          </a:xfrm>
          <a:prstGeom prst="rect">
            <a:avLst/>
          </a:prstGeom>
          <a:noFill/>
          <a:ln>
            <a:noFill/>
          </a:ln>
        </p:spPr>
      </p:pic>
      <p:sp>
        <p:nvSpPr>
          <p:cNvPr id="227" name="Google Shape;227;p36"/>
          <p:cNvSpPr txBox="1"/>
          <p:nvPr/>
        </p:nvSpPr>
        <p:spPr>
          <a:xfrm>
            <a:off x="311700" y="1272875"/>
            <a:ext cx="4150800" cy="40635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Font typeface="Lexend"/>
              <a:buChar char="●"/>
            </a:pPr>
            <a:r>
              <a:rPr lang="en-GB" sz="1800">
                <a:solidFill>
                  <a:schemeClr val="dk1"/>
                </a:solidFill>
                <a:latin typeface="Lexend"/>
                <a:ea typeface="Lexend"/>
                <a:cs typeface="Lexend"/>
                <a:sym typeface="Lexend"/>
              </a:rPr>
              <a:t>More than 80% support from residents </a:t>
            </a:r>
            <a:endParaRPr sz="1800">
              <a:solidFill>
                <a:schemeClr val="dk1"/>
              </a:solidFill>
              <a:latin typeface="Lexend"/>
              <a:ea typeface="Lexend"/>
              <a:cs typeface="Lexend"/>
              <a:sym typeface="Lexend"/>
            </a:endParaRPr>
          </a:p>
          <a:p>
            <a:pPr marL="0" lvl="0" indent="0" algn="l" rtl="0">
              <a:spcBef>
                <a:spcPts val="0"/>
              </a:spcBef>
              <a:spcAft>
                <a:spcPts val="0"/>
              </a:spcAft>
              <a:buNone/>
            </a:pPr>
            <a:r>
              <a:rPr lang="en-GB" sz="1800">
                <a:solidFill>
                  <a:schemeClr val="dk1"/>
                </a:solidFill>
                <a:latin typeface="Lexend"/>
                <a:ea typeface="Lexend"/>
                <a:cs typeface="Lexend"/>
                <a:sym typeface="Lexend"/>
              </a:rPr>
              <a:t> </a:t>
            </a:r>
            <a:endParaRPr sz="1800">
              <a:solidFill>
                <a:schemeClr val="dk1"/>
              </a:solidFill>
              <a:latin typeface="Lexend"/>
              <a:ea typeface="Lexend"/>
              <a:cs typeface="Lexend"/>
              <a:sym typeface="Lexend"/>
            </a:endParaRPr>
          </a:p>
          <a:p>
            <a:pPr marL="457200" lvl="0" indent="-342900" algn="l" rtl="0">
              <a:spcBef>
                <a:spcPts val="0"/>
              </a:spcBef>
              <a:spcAft>
                <a:spcPts val="0"/>
              </a:spcAft>
              <a:buClr>
                <a:schemeClr val="dk1"/>
              </a:buClr>
              <a:buSzPts val="1800"/>
              <a:buFont typeface="Lexend"/>
              <a:buChar char="●"/>
            </a:pPr>
            <a:r>
              <a:rPr lang="en-GB" sz="1800">
                <a:solidFill>
                  <a:schemeClr val="dk1"/>
                </a:solidFill>
                <a:latin typeface="Lexend"/>
                <a:ea typeface="Lexend"/>
                <a:cs typeface="Lexend"/>
                <a:sym typeface="Lexend"/>
              </a:rPr>
              <a:t>Has been previously investigated and costed by Metlink </a:t>
            </a:r>
            <a:endParaRPr sz="1800">
              <a:solidFill>
                <a:schemeClr val="dk1"/>
              </a:solidFill>
              <a:latin typeface="Lexend"/>
              <a:ea typeface="Lexend"/>
              <a:cs typeface="Lexend"/>
              <a:sym typeface="Lexend"/>
            </a:endParaRPr>
          </a:p>
          <a:p>
            <a:pPr marL="457200" lvl="0" indent="0" algn="l" rtl="0">
              <a:spcBef>
                <a:spcPts val="0"/>
              </a:spcBef>
              <a:spcAft>
                <a:spcPts val="0"/>
              </a:spcAft>
              <a:buNone/>
            </a:pPr>
            <a:r>
              <a:rPr lang="en-GB" sz="1800">
                <a:solidFill>
                  <a:schemeClr val="dk1"/>
                </a:solidFill>
                <a:latin typeface="Lexend"/>
                <a:ea typeface="Lexend"/>
                <a:cs typeface="Lexend"/>
                <a:sym typeface="Lexend"/>
              </a:rPr>
              <a:t> </a:t>
            </a:r>
            <a:endParaRPr sz="1800">
              <a:solidFill>
                <a:schemeClr val="dk1"/>
              </a:solidFill>
              <a:latin typeface="Lexend"/>
              <a:ea typeface="Lexend"/>
              <a:cs typeface="Lexend"/>
              <a:sym typeface="Lexend"/>
            </a:endParaRPr>
          </a:p>
          <a:p>
            <a:pPr marL="457200" lvl="0" indent="-342900" algn="l" rtl="0">
              <a:spcBef>
                <a:spcPts val="0"/>
              </a:spcBef>
              <a:spcAft>
                <a:spcPts val="0"/>
              </a:spcAft>
              <a:buClr>
                <a:schemeClr val="dk1"/>
              </a:buClr>
              <a:buSzPts val="1800"/>
              <a:buFont typeface="Lexend"/>
              <a:buChar char="●"/>
            </a:pPr>
            <a:r>
              <a:rPr lang="en-GB" sz="1800">
                <a:solidFill>
                  <a:schemeClr val="dk1"/>
                </a:solidFill>
                <a:latin typeface="Lexend"/>
                <a:ea typeface="Lexend"/>
                <a:cs typeface="Lexend"/>
                <a:sym typeface="Lexend"/>
              </a:rPr>
              <a:t>Abundant infrastructure and evidence of workability</a:t>
            </a:r>
            <a:endParaRPr sz="1800">
              <a:solidFill>
                <a:schemeClr val="dk1"/>
              </a:solidFill>
              <a:latin typeface="Lexend"/>
              <a:ea typeface="Lexend"/>
              <a:cs typeface="Lexend"/>
              <a:sym typeface="Lexend"/>
            </a:endParaRPr>
          </a:p>
          <a:p>
            <a:pPr marL="457200" lvl="0" indent="0" algn="l" rtl="0">
              <a:spcBef>
                <a:spcPts val="0"/>
              </a:spcBef>
              <a:spcAft>
                <a:spcPts val="0"/>
              </a:spcAft>
              <a:buNone/>
            </a:pPr>
            <a:r>
              <a:rPr lang="en-GB" sz="1800">
                <a:solidFill>
                  <a:schemeClr val="dk1"/>
                </a:solidFill>
                <a:latin typeface="Lexend"/>
                <a:ea typeface="Lexend"/>
                <a:cs typeface="Lexend"/>
                <a:sym typeface="Lexend"/>
              </a:rPr>
              <a:t> </a:t>
            </a:r>
            <a:endParaRPr sz="1800">
              <a:solidFill>
                <a:schemeClr val="dk1"/>
              </a:solidFill>
              <a:latin typeface="Lexend"/>
              <a:ea typeface="Lexend"/>
              <a:cs typeface="Lexend"/>
              <a:sym typeface="Lexend"/>
            </a:endParaRPr>
          </a:p>
          <a:p>
            <a:pPr marL="457200" lvl="0" indent="-342900" algn="l" rtl="0">
              <a:spcBef>
                <a:spcPts val="0"/>
              </a:spcBef>
              <a:spcAft>
                <a:spcPts val="0"/>
              </a:spcAft>
              <a:buClr>
                <a:schemeClr val="dk1"/>
              </a:buClr>
              <a:buSzPts val="1800"/>
              <a:buFont typeface="Lexend"/>
              <a:buChar char="●"/>
            </a:pPr>
            <a:r>
              <a:rPr lang="en-GB" sz="1800">
                <a:solidFill>
                  <a:schemeClr val="dk1"/>
                </a:solidFill>
                <a:latin typeface="Lexend"/>
                <a:ea typeface="Lexend"/>
                <a:cs typeface="Lexend"/>
                <a:sym typeface="Lexend"/>
              </a:rPr>
              <a:t>Further support from future southern bus depot </a:t>
            </a:r>
            <a:endParaRPr sz="1800">
              <a:solidFill>
                <a:schemeClr val="dk1"/>
              </a:solidFill>
              <a:latin typeface="Lexend"/>
              <a:ea typeface="Lexend"/>
              <a:cs typeface="Lexend"/>
              <a:sym typeface="Lexend"/>
            </a:endParaRPr>
          </a:p>
          <a:p>
            <a:pPr marL="457200" lvl="0" indent="0" algn="l" rtl="0">
              <a:spcBef>
                <a:spcPts val="0"/>
              </a:spcBef>
              <a:spcAft>
                <a:spcPts val="0"/>
              </a:spcAft>
              <a:buNone/>
            </a:pPr>
            <a:r>
              <a:rPr lang="en-GB" sz="1800">
                <a:solidFill>
                  <a:schemeClr val="dk1"/>
                </a:solidFill>
                <a:latin typeface="Lexend"/>
                <a:ea typeface="Lexend"/>
                <a:cs typeface="Lexend"/>
                <a:sym typeface="Lexend"/>
              </a:rPr>
              <a:t> </a:t>
            </a:r>
            <a:endParaRPr sz="1800">
              <a:solidFill>
                <a:schemeClr val="dk1"/>
              </a:solidFill>
              <a:latin typeface="Lexend"/>
              <a:ea typeface="Lexend"/>
              <a:cs typeface="Lexend"/>
              <a:sym typeface="Lexend"/>
            </a:endParaRPr>
          </a:p>
          <a:p>
            <a:pPr marL="457200" lvl="0" indent="0" algn="l" rtl="0">
              <a:spcBef>
                <a:spcPts val="0"/>
              </a:spcBef>
              <a:spcAft>
                <a:spcPts val="0"/>
              </a:spcAft>
              <a:buNone/>
            </a:pPr>
            <a:endParaRPr sz="1800">
              <a:solidFill>
                <a:schemeClr val="dk1"/>
              </a:solidFill>
              <a:latin typeface="Lexend"/>
              <a:ea typeface="Lexend"/>
              <a:cs typeface="Lexend"/>
              <a:sym typeface="Lexen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Lexend"/>
                <a:ea typeface="Lexend"/>
                <a:cs typeface="Lexend"/>
                <a:sym typeface="Lexend"/>
              </a:rPr>
              <a:t>Recommendation 2: Increased Route 39 Frequency</a:t>
            </a:r>
            <a:endParaRPr>
              <a:latin typeface="Lexend"/>
              <a:ea typeface="Lexend"/>
              <a:cs typeface="Lexend"/>
              <a:sym typeface="Lexend"/>
            </a:endParaRPr>
          </a:p>
        </p:txBody>
      </p:sp>
      <p:sp>
        <p:nvSpPr>
          <p:cNvPr id="233" name="Google Shape;233;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lnSpc>
                <a:spcPct val="90000"/>
              </a:lnSpc>
              <a:spcBef>
                <a:spcPts val="0"/>
              </a:spcBef>
              <a:spcAft>
                <a:spcPts val="0"/>
              </a:spcAft>
              <a:buClr>
                <a:schemeClr val="dk1"/>
              </a:buClr>
              <a:buSzPts val="440"/>
              <a:buFont typeface="Arial"/>
              <a:buNone/>
            </a:pPr>
            <a:fld id="{00000000-1234-1234-1234-123412341234}" type="slidenum">
              <a:rPr lang="en-GB">
                <a:solidFill>
                  <a:srgbClr val="838D0B"/>
                </a:solidFill>
                <a:latin typeface="Fredericka the Great"/>
                <a:ea typeface="Fredericka the Great"/>
                <a:cs typeface="Fredericka the Great"/>
                <a:sym typeface="Fredericka the Great"/>
              </a:rPr>
              <a:t>25</a:t>
            </a:fld>
            <a:endParaRPr/>
          </a:p>
        </p:txBody>
      </p:sp>
      <p:sp>
        <p:nvSpPr>
          <p:cNvPr id="234" name="Google Shape;234;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lnSpc>
                <a:spcPct val="200000"/>
              </a:lnSpc>
              <a:spcBef>
                <a:spcPts val="0"/>
              </a:spcBef>
              <a:spcAft>
                <a:spcPts val="0"/>
              </a:spcAft>
              <a:buNone/>
            </a:pPr>
            <a:r>
              <a:rPr lang="en-GB" u="sng">
                <a:solidFill>
                  <a:schemeClr val="dk1"/>
                </a:solidFill>
                <a:latin typeface="Lexend"/>
                <a:ea typeface="Lexend"/>
                <a:cs typeface="Lexend"/>
                <a:sym typeface="Lexend"/>
              </a:rPr>
              <a:t>Proposal</a:t>
            </a:r>
            <a:r>
              <a:rPr lang="en-GB">
                <a:solidFill>
                  <a:schemeClr val="dk1"/>
                </a:solidFill>
                <a:latin typeface="Lexend"/>
                <a:ea typeface="Lexend"/>
                <a:cs typeface="Lexend"/>
                <a:sym typeface="Lexend"/>
              </a:rPr>
              <a:t>: </a:t>
            </a:r>
            <a:r>
              <a:rPr lang="en-GB" i="1">
                <a:solidFill>
                  <a:schemeClr val="dk1"/>
                </a:solidFill>
                <a:latin typeface="Lexend"/>
                <a:ea typeface="Lexend"/>
                <a:cs typeface="Lexend"/>
                <a:sym typeface="Lexend"/>
              </a:rPr>
              <a:t>Increase the number of services for Route 39</a:t>
            </a:r>
            <a:endParaRPr i="1">
              <a:solidFill>
                <a:schemeClr val="dk1"/>
              </a:solidFill>
              <a:latin typeface="Lexend"/>
              <a:ea typeface="Lexend"/>
              <a:cs typeface="Lexend"/>
              <a:sym typeface="Lexend"/>
            </a:endParaRPr>
          </a:p>
          <a:p>
            <a:pPr marL="0" lvl="0" indent="0" algn="l" rtl="0">
              <a:lnSpc>
                <a:spcPct val="200000"/>
              </a:lnSpc>
              <a:spcBef>
                <a:spcPts val="1200"/>
              </a:spcBef>
              <a:spcAft>
                <a:spcPts val="0"/>
              </a:spcAft>
              <a:buNone/>
            </a:pPr>
            <a:r>
              <a:rPr lang="en-GB" u="sng">
                <a:solidFill>
                  <a:schemeClr val="dk1"/>
                </a:solidFill>
                <a:latin typeface="Lexend"/>
                <a:ea typeface="Lexend"/>
                <a:cs typeface="Lexend"/>
                <a:sym typeface="Lexend"/>
              </a:rPr>
              <a:t>Result</a:t>
            </a:r>
            <a:r>
              <a:rPr lang="en-GB">
                <a:solidFill>
                  <a:schemeClr val="dk1"/>
                </a:solidFill>
                <a:latin typeface="Lexend"/>
                <a:ea typeface="Lexend"/>
                <a:cs typeface="Lexend"/>
                <a:sym typeface="Lexend"/>
              </a:rPr>
              <a:t>:</a:t>
            </a:r>
            <a:endParaRPr>
              <a:solidFill>
                <a:schemeClr val="dk1"/>
              </a:solidFill>
              <a:latin typeface="Lexend"/>
              <a:ea typeface="Lexend"/>
              <a:cs typeface="Lexend"/>
              <a:sym typeface="Lexend"/>
            </a:endParaRPr>
          </a:p>
          <a:p>
            <a:pPr marL="457200" lvl="0" indent="-342900" algn="l" rtl="0">
              <a:lnSpc>
                <a:spcPct val="200000"/>
              </a:lnSpc>
              <a:spcBef>
                <a:spcPts val="1200"/>
              </a:spcBef>
              <a:spcAft>
                <a:spcPts val="0"/>
              </a:spcAft>
              <a:buClr>
                <a:schemeClr val="dk1"/>
              </a:buClr>
              <a:buSzPts val="1800"/>
              <a:buFont typeface="Lexend"/>
              <a:buChar char="●"/>
            </a:pPr>
            <a:r>
              <a:rPr lang="en-GB">
                <a:solidFill>
                  <a:schemeClr val="dk1"/>
                </a:solidFill>
                <a:latin typeface="Lexend"/>
                <a:ea typeface="Lexend"/>
                <a:cs typeface="Lexend"/>
                <a:sym typeface="Lexend"/>
              </a:rPr>
              <a:t>Increase service levels back to that seen pre-2018</a:t>
            </a:r>
            <a:endParaRPr>
              <a:solidFill>
                <a:schemeClr val="dk1"/>
              </a:solidFill>
              <a:latin typeface="Lexend"/>
              <a:ea typeface="Lexend"/>
              <a:cs typeface="Lexend"/>
              <a:sym typeface="Lexend"/>
            </a:endParaRPr>
          </a:p>
          <a:p>
            <a:pPr marL="457200" lvl="0" indent="-342900" algn="l" rtl="0">
              <a:lnSpc>
                <a:spcPct val="200000"/>
              </a:lnSpc>
              <a:spcBef>
                <a:spcPts val="0"/>
              </a:spcBef>
              <a:spcAft>
                <a:spcPts val="0"/>
              </a:spcAft>
              <a:buClr>
                <a:schemeClr val="dk1"/>
              </a:buClr>
              <a:buSzPts val="1800"/>
              <a:buFont typeface="Lexend"/>
              <a:buChar char="●"/>
            </a:pPr>
            <a:r>
              <a:rPr lang="en-GB">
                <a:solidFill>
                  <a:schemeClr val="dk1"/>
                </a:solidFill>
                <a:latin typeface="Lexend"/>
                <a:ea typeface="Lexend"/>
                <a:cs typeface="Lexend"/>
                <a:sym typeface="Lexend"/>
              </a:rPr>
              <a:t>Better represents the actual demand for Route 39</a:t>
            </a:r>
            <a:endParaRPr>
              <a:solidFill>
                <a:schemeClr val="dk1"/>
              </a:solidFill>
              <a:latin typeface="Lexend"/>
              <a:ea typeface="Lexend"/>
              <a:cs typeface="Lexend"/>
              <a:sym typeface="Lexend"/>
            </a:endParaRPr>
          </a:p>
          <a:p>
            <a:pPr marL="457200" lvl="0" indent="-342900" algn="l" rtl="0">
              <a:lnSpc>
                <a:spcPct val="200000"/>
              </a:lnSpc>
              <a:spcBef>
                <a:spcPts val="0"/>
              </a:spcBef>
              <a:spcAft>
                <a:spcPts val="0"/>
              </a:spcAft>
              <a:buClr>
                <a:schemeClr val="dk1"/>
              </a:buClr>
              <a:buSzPts val="1800"/>
              <a:buFont typeface="Lexend"/>
              <a:buChar char="●"/>
            </a:pPr>
            <a:r>
              <a:rPr lang="en-GB">
                <a:solidFill>
                  <a:schemeClr val="dk1"/>
                </a:solidFill>
                <a:latin typeface="Lexend"/>
                <a:ea typeface="Lexend"/>
                <a:cs typeface="Lexend"/>
                <a:sym typeface="Lexend"/>
              </a:rPr>
              <a:t>Lessened impact of any future cancellations and suspensions </a:t>
            </a:r>
            <a:endParaRPr>
              <a:solidFill>
                <a:schemeClr val="dk1"/>
              </a:solidFill>
              <a:latin typeface="Lexend"/>
              <a:ea typeface="Lexend"/>
              <a:cs typeface="Lexend"/>
              <a:sym typeface="Lexend"/>
            </a:endParaRPr>
          </a:p>
          <a:p>
            <a:pPr marL="0" lvl="0" indent="0" algn="l" rtl="0">
              <a:lnSpc>
                <a:spcPct val="200000"/>
              </a:lnSpc>
              <a:spcBef>
                <a:spcPts val="1200"/>
              </a:spcBef>
              <a:spcAft>
                <a:spcPts val="1200"/>
              </a:spcAft>
              <a:buNone/>
            </a:pPr>
            <a:endParaRPr>
              <a:solidFill>
                <a:schemeClr val="dk1"/>
              </a:solidFill>
              <a:latin typeface="Lexend"/>
              <a:ea typeface="Lexend"/>
              <a:cs typeface="Lexend"/>
              <a:sym typeface="Lexen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8"/>
          <p:cNvSpPr txBox="1">
            <a:spLocks noGrp="1"/>
          </p:cNvSpPr>
          <p:nvPr>
            <p:ph type="title"/>
          </p:nvPr>
        </p:nvSpPr>
        <p:spPr>
          <a:xfrm>
            <a:off x="326475" y="666725"/>
            <a:ext cx="8520600" cy="572700"/>
          </a:xfrm>
          <a:prstGeom prst="rect">
            <a:avLst/>
          </a:prstGeom>
        </p:spPr>
        <p:txBody>
          <a:bodyPr spcFirstLastPara="1" wrap="square" lIns="91425" tIns="91425" rIns="91425" bIns="91425" anchor="t" anchorCtr="0">
            <a:normAutofit fontScale="90000"/>
          </a:bodyPr>
          <a:lstStyle/>
          <a:p>
            <a:pPr marL="457200" lvl="0" indent="457200" algn="l" rtl="0">
              <a:spcBef>
                <a:spcPts val="0"/>
              </a:spcBef>
              <a:spcAft>
                <a:spcPts val="0"/>
              </a:spcAft>
              <a:buNone/>
            </a:pPr>
            <a:r>
              <a:rPr lang="en-GB" dirty="0">
                <a:latin typeface="Lexend"/>
                <a:ea typeface="Lexend"/>
                <a:cs typeface="Lexend"/>
                <a:sym typeface="Lexend"/>
              </a:rPr>
              <a:t>Current				     Improved</a:t>
            </a:r>
            <a:endParaRPr dirty="0">
              <a:latin typeface="Lexend"/>
              <a:ea typeface="Lexend"/>
              <a:cs typeface="Lexend"/>
              <a:sym typeface="Lexend"/>
            </a:endParaRPr>
          </a:p>
        </p:txBody>
      </p:sp>
      <p:sp>
        <p:nvSpPr>
          <p:cNvPr id="240" name="Google Shape;240;p38"/>
          <p:cNvSpPr txBox="1">
            <a:spLocks noGrp="1"/>
          </p:cNvSpPr>
          <p:nvPr>
            <p:ph type="sldNum" idx="12"/>
          </p:nvPr>
        </p:nvSpPr>
        <p:spPr>
          <a:xfrm>
            <a:off x="8487233" y="4884917"/>
            <a:ext cx="548700" cy="393600"/>
          </a:xfrm>
          <a:prstGeom prst="rect">
            <a:avLst/>
          </a:prstGeom>
        </p:spPr>
        <p:txBody>
          <a:bodyPr spcFirstLastPara="1" wrap="square" lIns="91425" tIns="91425" rIns="91425" bIns="91425" anchor="ctr" anchorCtr="0">
            <a:normAutofit/>
          </a:bodyPr>
          <a:lstStyle/>
          <a:p>
            <a:pPr marL="0" lvl="0" indent="0" algn="r" rtl="0">
              <a:lnSpc>
                <a:spcPct val="90000"/>
              </a:lnSpc>
              <a:spcBef>
                <a:spcPts val="0"/>
              </a:spcBef>
              <a:spcAft>
                <a:spcPts val="0"/>
              </a:spcAft>
              <a:buClr>
                <a:schemeClr val="dk1"/>
              </a:buClr>
              <a:buSzPts val="440"/>
              <a:buFont typeface="Arial"/>
              <a:buNone/>
            </a:pPr>
            <a:fld id="{00000000-1234-1234-1234-123412341234}" type="slidenum">
              <a:rPr lang="en-GB">
                <a:solidFill>
                  <a:srgbClr val="838D0B"/>
                </a:solidFill>
                <a:latin typeface="Fredericka the Great"/>
                <a:ea typeface="Fredericka the Great"/>
                <a:cs typeface="Fredericka the Great"/>
                <a:sym typeface="Fredericka the Great"/>
              </a:rPr>
              <a:t>26</a:t>
            </a:fld>
            <a:endParaRPr/>
          </a:p>
        </p:txBody>
      </p:sp>
      <p:pic>
        <p:nvPicPr>
          <p:cNvPr id="241" name="Google Shape;241;p38" title="New Route 39 timetable morning.png"/>
          <p:cNvPicPr preferRelativeResize="0"/>
          <p:nvPr/>
        </p:nvPicPr>
        <p:blipFill rotWithShape="1">
          <a:blip r:embed="rId3">
            <a:alphaModFix/>
          </a:blip>
          <a:srcRect b="2629"/>
          <a:stretch/>
        </p:blipFill>
        <p:spPr>
          <a:xfrm>
            <a:off x="5504850" y="1239425"/>
            <a:ext cx="3342225" cy="3720626"/>
          </a:xfrm>
          <a:prstGeom prst="rect">
            <a:avLst/>
          </a:prstGeom>
          <a:noFill/>
          <a:ln>
            <a:noFill/>
          </a:ln>
        </p:spPr>
      </p:pic>
      <p:pic>
        <p:nvPicPr>
          <p:cNvPr id="242" name="Google Shape;242;p38" title="Route 39.PNG"/>
          <p:cNvPicPr preferRelativeResize="0"/>
          <p:nvPr/>
        </p:nvPicPr>
        <p:blipFill rotWithShape="1">
          <a:blip r:embed="rId4">
            <a:alphaModFix/>
          </a:blip>
          <a:srcRect r="7876" b="26139"/>
          <a:stretch/>
        </p:blipFill>
        <p:spPr>
          <a:xfrm>
            <a:off x="248675" y="1239425"/>
            <a:ext cx="3553675" cy="3362801"/>
          </a:xfrm>
          <a:prstGeom prst="rect">
            <a:avLst/>
          </a:prstGeom>
          <a:noFill/>
          <a:ln>
            <a:noFill/>
          </a:ln>
        </p:spPr>
      </p:pic>
      <p:sp>
        <p:nvSpPr>
          <p:cNvPr id="243" name="Google Shape;243;p38"/>
          <p:cNvSpPr/>
          <p:nvPr/>
        </p:nvSpPr>
        <p:spPr>
          <a:xfrm>
            <a:off x="4017675" y="2886125"/>
            <a:ext cx="1138200" cy="642900"/>
          </a:xfrm>
          <a:prstGeom prst="rightArrow">
            <a:avLst>
              <a:gd name="adj1" fmla="val 50000"/>
              <a:gd name="adj2" fmla="val 50000"/>
            </a:avLst>
          </a:prstGeom>
          <a:solidFill>
            <a:srgbClr val="838D0B"/>
          </a:solidFill>
          <a:ln w="9525" cap="flat" cmpd="sng">
            <a:solidFill>
              <a:srgbClr val="838D0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838D0B"/>
              </a:solidFill>
            </a:endParaRPr>
          </a:p>
        </p:txBody>
      </p:sp>
      <p:sp>
        <p:nvSpPr>
          <p:cNvPr id="244" name="Google Shape;244;p38"/>
          <p:cNvSpPr txBox="1"/>
          <p:nvPr/>
        </p:nvSpPr>
        <p:spPr>
          <a:xfrm>
            <a:off x="125625" y="103450"/>
            <a:ext cx="4286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a:solidFill>
                  <a:schemeClr val="dk1"/>
                </a:solidFill>
                <a:latin typeface="Lexend"/>
                <a:ea typeface="Lexend"/>
                <a:cs typeface="Lexend"/>
                <a:sym typeface="Lexend"/>
              </a:rPr>
              <a:t>Proposed Timetable:</a:t>
            </a:r>
            <a:endParaRPr sz="2000">
              <a:solidFill>
                <a:schemeClr val="dk1"/>
              </a:solidFill>
              <a:latin typeface="Lexend"/>
              <a:ea typeface="Lexend"/>
              <a:cs typeface="Lexend"/>
              <a:sym typeface="Lexend"/>
            </a:endParaRPr>
          </a:p>
        </p:txBody>
      </p:sp>
      <p:sp>
        <p:nvSpPr>
          <p:cNvPr id="245" name="Google Shape;245;p38"/>
          <p:cNvSpPr txBox="1"/>
          <p:nvPr/>
        </p:nvSpPr>
        <p:spPr>
          <a:xfrm>
            <a:off x="326475" y="4796175"/>
            <a:ext cx="3967200" cy="19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chemeClr val="dk1"/>
                </a:solidFill>
                <a:latin typeface="Lexend"/>
                <a:ea typeface="Lexend"/>
                <a:cs typeface="Lexend"/>
                <a:sym typeface="Lexend"/>
              </a:rPr>
              <a:t>*Evening peak times would receive similar increases</a:t>
            </a:r>
            <a:endParaRPr sz="1100">
              <a:solidFill>
                <a:schemeClr val="dk1"/>
              </a:solidFill>
              <a:latin typeface="Lexend"/>
              <a:ea typeface="Lexend"/>
              <a:cs typeface="Lexend"/>
              <a:sym typeface="Lexen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Lexend"/>
                <a:ea typeface="Lexend"/>
                <a:cs typeface="Lexend"/>
                <a:sym typeface="Lexend"/>
              </a:rPr>
              <a:t>Recommendation 3: Route 29 Loop Extension</a:t>
            </a:r>
            <a:endParaRPr>
              <a:latin typeface="Lexend"/>
              <a:ea typeface="Lexend"/>
              <a:cs typeface="Lexend"/>
              <a:sym typeface="Lexend"/>
            </a:endParaRPr>
          </a:p>
        </p:txBody>
      </p:sp>
      <p:sp>
        <p:nvSpPr>
          <p:cNvPr id="251" name="Google Shape;251;p39"/>
          <p:cNvSpPr txBox="1">
            <a:spLocks noGrp="1"/>
          </p:cNvSpPr>
          <p:nvPr>
            <p:ph type="body" idx="1"/>
          </p:nvPr>
        </p:nvSpPr>
        <p:spPr>
          <a:xfrm>
            <a:off x="311700" y="1211425"/>
            <a:ext cx="3999900" cy="3639300"/>
          </a:xfrm>
          <a:prstGeom prst="rect">
            <a:avLst/>
          </a:prstGeom>
        </p:spPr>
        <p:txBody>
          <a:bodyPr spcFirstLastPara="1" wrap="square" lIns="91425" tIns="91425" rIns="91425" bIns="91425" anchor="t" anchorCtr="0">
            <a:normAutofit/>
          </a:bodyPr>
          <a:lstStyle/>
          <a:p>
            <a:pPr marL="457200" lvl="0" indent="-322580" algn="l" rtl="0">
              <a:spcBef>
                <a:spcPts val="0"/>
              </a:spcBef>
              <a:spcAft>
                <a:spcPts val="0"/>
              </a:spcAft>
              <a:buClr>
                <a:schemeClr val="dk1"/>
              </a:buClr>
              <a:buSzPct val="100000"/>
              <a:buFont typeface="Lexend"/>
              <a:buChar char="●"/>
            </a:pPr>
            <a:r>
              <a:rPr lang="en-GB" sz="1600">
                <a:solidFill>
                  <a:schemeClr val="dk1"/>
                </a:solidFill>
                <a:latin typeface="Lexend"/>
                <a:ea typeface="Lexend"/>
                <a:cs typeface="Lexend"/>
                <a:sym typeface="Lexend"/>
              </a:rPr>
              <a:t>Popular initiative among residents</a:t>
            </a:r>
            <a:endParaRPr sz="1600">
              <a:solidFill>
                <a:schemeClr val="dk1"/>
              </a:solidFill>
              <a:latin typeface="Lexend"/>
              <a:ea typeface="Lexend"/>
              <a:cs typeface="Lexend"/>
              <a:sym typeface="Lexend"/>
            </a:endParaRPr>
          </a:p>
          <a:p>
            <a:pPr marL="0" lvl="0" indent="0" algn="l" rtl="0">
              <a:spcBef>
                <a:spcPts val="1200"/>
              </a:spcBef>
              <a:spcAft>
                <a:spcPts val="0"/>
              </a:spcAft>
              <a:buNone/>
            </a:pPr>
            <a:endParaRPr sz="118">
              <a:solidFill>
                <a:schemeClr val="dk1"/>
              </a:solidFill>
              <a:latin typeface="Lexend"/>
              <a:ea typeface="Lexend"/>
              <a:cs typeface="Lexend"/>
              <a:sym typeface="Lexend"/>
            </a:endParaRPr>
          </a:p>
          <a:p>
            <a:pPr marL="457200" lvl="0" indent="-322580" algn="l" rtl="0">
              <a:spcBef>
                <a:spcPts val="1200"/>
              </a:spcBef>
              <a:spcAft>
                <a:spcPts val="0"/>
              </a:spcAft>
              <a:buClr>
                <a:schemeClr val="dk1"/>
              </a:buClr>
              <a:buSzPct val="100000"/>
              <a:buFont typeface="Lexend"/>
              <a:buChar char="●"/>
            </a:pPr>
            <a:r>
              <a:rPr lang="en-GB" sz="1600">
                <a:solidFill>
                  <a:schemeClr val="dk1"/>
                </a:solidFill>
                <a:latin typeface="Lexend"/>
                <a:ea typeface="Lexend"/>
                <a:cs typeface="Lexend"/>
                <a:sym typeface="Lexend"/>
              </a:rPr>
              <a:t>Not necessary to connect at Brooklyn to gain access to CBD</a:t>
            </a:r>
            <a:endParaRPr sz="1600">
              <a:solidFill>
                <a:schemeClr val="dk1"/>
              </a:solidFill>
              <a:latin typeface="Lexend"/>
              <a:ea typeface="Lexend"/>
              <a:cs typeface="Lexend"/>
              <a:sym typeface="Lexend"/>
            </a:endParaRPr>
          </a:p>
          <a:p>
            <a:pPr marL="0" lvl="0" indent="0" algn="l" rtl="0">
              <a:spcBef>
                <a:spcPts val="1200"/>
              </a:spcBef>
              <a:spcAft>
                <a:spcPts val="0"/>
              </a:spcAft>
              <a:buNone/>
            </a:pPr>
            <a:endParaRPr sz="100">
              <a:solidFill>
                <a:schemeClr val="dk1"/>
              </a:solidFill>
              <a:latin typeface="Lexend"/>
              <a:ea typeface="Lexend"/>
              <a:cs typeface="Lexend"/>
              <a:sym typeface="Lexend"/>
            </a:endParaRPr>
          </a:p>
          <a:p>
            <a:pPr marL="457200" lvl="0" indent="-322580" algn="l" rtl="0">
              <a:spcBef>
                <a:spcPts val="1200"/>
              </a:spcBef>
              <a:spcAft>
                <a:spcPts val="0"/>
              </a:spcAft>
              <a:buClr>
                <a:schemeClr val="dk1"/>
              </a:buClr>
              <a:buSzPct val="100000"/>
              <a:buFont typeface="Lexend"/>
              <a:buChar char="●"/>
            </a:pPr>
            <a:r>
              <a:rPr lang="en-GB" sz="1600">
                <a:solidFill>
                  <a:schemeClr val="dk1"/>
                </a:solidFill>
                <a:latin typeface="Lexend"/>
                <a:ea typeface="Lexend"/>
                <a:cs typeface="Lexend"/>
                <a:sym typeface="Lexend"/>
              </a:rPr>
              <a:t>Direct route to CBD during off-peak hours, including weekends</a:t>
            </a:r>
            <a:endParaRPr sz="1600">
              <a:solidFill>
                <a:schemeClr val="dk1"/>
              </a:solidFill>
              <a:latin typeface="Lexend"/>
              <a:ea typeface="Lexend"/>
              <a:cs typeface="Lexend"/>
              <a:sym typeface="Lexend"/>
            </a:endParaRPr>
          </a:p>
          <a:p>
            <a:pPr marL="0" lvl="0" indent="0" algn="l" rtl="0">
              <a:spcBef>
                <a:spcPts val="1200"/>
              </a:spcBef>
              <a:spcAft>
                <a:spcPts val="0"/>
              </a:spcAft>
              <a:buNone/>
            </a:pPr>
            <a:endParaRPr sz="100">
              <a:solidFill>
                <a:schemeClr val="dk1"/>
              </a:solidFill>
              <a:latin typeface="Lexend"/>
              <a:ea typeface="Lexend"/>
              <a:cs typeface="Lexend"/>
              <a:sym typeface="Lexend"/>
            </a:endParaRPr>
          </a:p>
          <a:p>
            <a:pPr marL="457200" lvl="0" indent="-322580" algn="l" rtl="0">
              <a:spcBef>
                <a:spcPts val="1200"/>
              </a:spcBef>
              <a:spcAft>
                <a:spcPts val="0"/>
              </a:spcAft>
              <a:buClr>
                <a:schemeClr val="dk1"/>
              </a:buClr>
              <a:buSzPct val="100000"/>
              <a:buFont typeface="Lexend"/>
              <a:buChar char="●"/>
            </a:pPr>
            <a:r>
              <a:rPr lang="en-GB" sz="1600">
                <a:solidFill>
                  <a:schemeClr val="dk1"/>
                </a:solidFill>
                <a:latin typeface="Lexend"/>
                <a:ea typeface="Lexend"/>
                <a:cs typeface="Lexend"/>
                <a:sym typeface="Lexend"/>
              </a:rPr>
              <a:t>Timelier than current Route 29 options</a:t>
            </a:r>
            <a:endParaRPr sz="1600">
              <a:solidFill>
                <a:schemeClr val="dk1"/>
              </a:solidFill>
              <a:latin typeface="Lexend"/>
              <a:ea typeface="Lexend"/>
              <a:cs typeface="Lexend"/>
              <a:sym typeface="Lexend"/>
            </a:endParaRPr>
          </a:p>
          <a:p>
            <a:pPr marL="0" lvl="0" indent="0" algn="l" rtl="0">
              <a:spcBef>
                <a:spcPts val="1200"/>
              </a:spcBef>
              <a:spcAft>
                <a:spcPts val="1200"/>
              </a:spcAft>
              <a:buNone/>
            </a:pPr>
            <a:endParaRPr sz="1600">
              <a:solidFill>
                <a:schemeClr val="dk1"/>
              </a:solidFill>
              <a:latin typeface="Lexend"/>
              <a:ea typeface="Lexend"/>
              <a:cs typeface="Lexend"/>
              <a:sym typeface="Lexend"/>
            </a:endParaRPr>
          </a:p>
        </p:txBody>
      </p:sp>
      <p:sp>
        <p:nvSpPr>
          <p:cNvPr id="252" name="Google Shape;252;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lnSpc>
                <a:spcPct val="90000"/>
              </a:lnSpc>
              <a:spcBef>
                <a:spcPts val="0"/>
              </a:spcBef>
              <a:spcAft>
                <a:spcPts val="0"/>
              </a:spcAft>
              <a:buClr>
                <a:schemeClr val="dk1"/>
              </a:buClr>
              <a:buSzPts val="440"/>
              <a:buFont typeface="Arial"/>
              <a:buNone/>
            </a:pPr>
            <a:fld id="{00000000-1234-1234-1234-123412341234}" type="slidenum">
              <a:rPr lang="en-GB">
                <a:solidFill>
                  <a:srgbClr val="838D0B"/>
                </a:solidFill>
                <a:latin typeface="Fredericka the Great"/>
                <a:ea typeface="Fredericka the Great"/>
                <a:cs typeface="Fredericka the Great"/>
                <a:sym typeface="Fredericka the Great"/>
              </a:rPr>
              <a:t>27</a:t>
            </a:fld>
            <a:endParaRPr/>
          </a:p>
        </p:txBody>
      </p:sp>
      <p:pic>
        <p:nvPicPr>
          <p:cNvPr id="253" name="Google Shape;253;p39" title="Route 29 Bus Loop Extension (with Key).png"/>
          <p:cNvPicPr preferRelativeResize="0"/>
          <p:nvPr/>
        </p:nvPicPr>
        <p:blipFill>
          <a:blip r:embed="rId3">
            <a:alphaModFix/>
          </a:blip>
          <a:stretch>
            <a:fillRect/>
          </a:stretch>
        </p:blipFill>
        <p:spPr>
          <a:xfrm>
            <a:off x="4464000" y="1170125"/>
            <a:ext cx="4475324" cy="3574300"/>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Lexend"/>
                <a:ea typeface="Lexend"/>
                <a:cs typeface="Lexend"/>
                <a:sym typeface="Lexend"/>
              </a:rPr>
              <a:t>What’s Next?</a:t>
            </a:r>
            <a:endParaRPr>
              <a:latin typeface="Lexend"/>
              <a:ea typeface="Lexend"/>
              <a:cs typeface="Lexend"/>
              <a:sym typeface="Lexend"/>
            </a:endParaRPr>
          </a:p>
        </p:txBody>
      </p:sp>
      <p:sp>
        <p:nvSpPr>
          <p:cNvPr id="259" name="Google Shape;259;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457200" lvl="0" indent="-342900" algn="l" rtl="0">
              <a:lnSpc>
                <a:spcPct val="200000"/>
              </a:lnSpc>
              <a:spcBef>
                <a:spcPts val="0"/>
              </a:spcBef>
              <a:spcAft>
                <a:spcPts val="0"/>
              </a:spcAft>
              <a:buClr>
                <a:schemeClr val="dk1"/>
              </a:buClr>
              <a:buSzPts val="1800"/>
              <a:buFont typeface="Lexend"/>
              <a:buChar char="●"/>
            </a:pPr>
            <a:r>
              <a:rPr lang="en-GB">
                <a:solidFill>
                  <a:schemeClr val="dk1"/>
                </a:solidFill>
                <a:latin typeface="Lexend"/>
                <a:ea typeface="Lexend"/>
                <a:cs typeface="Lexend"/>
                <a:sym typeface="Lexend"/>
              </a:rPr>
              <a:t>Local govt elections upcoming (9 Sep–11 Oct)</a:t>
            </a:r>
            <a:endParaRPr>
              <a:solidFill>
                <a:schemeClr val="dk1"/>
              </a:solidFill>
              <a:latin typeface="Lexend"/>
              <a:ea typeface="Lexend"/>
              <a:cs typeface="Lexend"/>
              <a:sym typeface="Lexend"/>
            </a:endParaRPr>
          </a:p>
          <a:p>
            <a:pPr marL="457200" lvl="0" indent="-342900" algn="l" rtl="0">
              <a:lnSpc>
                <a:spcPct val="200000"/>
              </a:lnSpc>
              <a:spcBef>
                <a:spcPts val="0"/>
              </a:spcBef>
              <a:spcAft>
                <a:spcPts val="0"/>
              </a:spcAft>
              <a:buClr>
                <a:schemeClr val="dk1"/>
              </a:buClr>
              <a:buSzPts val="1800"/>
              <a:buFont typeface="Lexend"/>
              <a:buChar char="●"/>
            </a:pPr>
            <a:r>
              <a:rPr lang="en-GB">
                <a:solidFill>
                  <a:schemeClr val="dk1"/>
                </a:solidFill>
                <a:latin typeface="Lexend"/>
                <a:ea typeface="Lexend"/>
                <a:cs typeface="Lexend"/>
                <a:sym typeface="Lexend"/>
              </a:rPr>
              <a:t>Sign our petition (if you haven’t already) </a:t>
            </a:r>
            <a:endParaRPr>
              <a:solidFill>
                <a:schemeClr val="dk1"/>
              </a:solidFill>
              <a:latin typeface="Lexend"/>
              <a:ea typeface="Lexend"/>
              <a:cs typeface="Lexend"/>
              <a:sym typeface="Lexend"/>
            </a:endParaRPr>
          </a:p>
          <a:p>
            <a:pPr marL="457200" lvl="0" indent="-342900" algn="l" rtl="0">
              <a:lnSpc>
                <a:spcPct val="200000"/>
              </a:lnSpc>
              <a:spcBef>
                <a:spcPts val="0"/>
              </a:spcBef>
              <a:spcAft>
                <a:spcPts val="0"/>
              </a:spcAft>
              <a:buClr>
                <a:schemeClr val="dk1"/>
              </a:buClr>
              <a:buSzPts val="1800"/>
              <a:buFont typeface="Lexend"/>
              <a:buChar char="●"/>
            </a:pPr>
            <a:r>
              <a:rPr lang="en-GB">
                <a:solidFill>
                  <a:schemeClr val="dk1"/>
                </a:solidFill>
                <a:latin typeface="Lexend"/>
                <a:ea typeface="Lexend"/>
                <a:cs typeface="Lexend"/>
                <a:sym typeface="Lexend"/>
              </a:rPr>
              <a:t>Presenting petition to newly elected regional council</a:t>
            </a:r>
            <a:endParaRPr>
              <a:solidFill>
                <a:schemeClr val="dk1"/>
              </a:solidFill>
              <a:latin typeface="Lexend"/>
              <a:ea typeface="Lexend"/>
              <a:cs typeface="Lexend"/>
              <a:sym typeface="Lexend"/>
            </a:endParaRPr>
          </a:p>
          <a:p>
            <a:pPr marL="457200" lvl="0" indent="-342900" algn="l" rtl="0">
              <a:lnSpc>
                <a:spcPct val="200000"/>
              </a:lnSpc>
              <a:spcBef>
                <a:spcPts val="0"/>
              </a:spcBef>
              <a:spcAft>
                <a:spcPts val="0"/>
              </a:spcAft>
              <a:buClr>
                <a:schemeClr val="dk1"/>
              </a:buClr>
              <a:buSzPts val="1800"/>
              <a:buFont typeface="Lexend"/>
              <a:buChar char="●"/>
            </a:pPr>
            <a:r>
              <a:rPr lang="en-GB">
                <a:solidFill>
                  <a:schemeClr val="dk1"/>
                </a:solidFill>
                <a:latin typeface="Lexend"/>
                <a:ea typeface="Lexend"/>
                <a:cs typeface="Lexend"/>
                <a:sym typeface="Lexend"/>
              </a:rPr>
              <a:t>2nd Survey in January 2026</a:t>
            </a:r>
            <a:endParaRPr>
              <a:solidFill>
                <a:schemeClr val="dk1"/>
              </a:solidFill>
              <a:latin typeface="Lexend"/>
              <a:ea typeface="Lexend"/>
              <a:cs typeface="Lexend"/>
              <a:sym typeface="Lexend"/>
            </a:endParaRPr>
          </a:p>
          <a:p>
            <a:pPr marL="457200" lvl="0" indent="-342900" algn="l" rtl="0">
              <a:lnSpc>
                <a:spcPct val="200000"/>
              </a:lnSpc>
              <a:spcBef>
                <a:spcPts val="0"/>
              </a:spcBef>
              <a:spcAft>
                <a:spcPts val="0"/>
              </a:spcAft>
              <a:buClr>
                <a:schemeClr val="dk1"/>
              </a:buClr>
              <a:buSzPts val="1800"/>
              <a:buFont typeface="Lexend"/>
              <a:buChar char="●"/>
            </a:pPr>
            <a:r>
              <a:rPr lang="en-GB">
                <a:solidFill>
                  <a:schemeClr val="dk1"/>
                </a:solidFill>
                <a:latin typeface="Lexend"/>
                <a:ea typeface="Lexend"/>
                <a:cs typeface="Lexend"/>
                <a:sym typeface="Lexend"/>
              </a:rPr>
              <a:t>Continued advocacy</a:t>
            </a:r>
            <a:endParaRPr>
              <a:solidFill>
                <a:schemeClr val="dk1"/>
              </a:solidFill>
              <a:latin typeface="Lexend"/>
              <a:ea typeface="Lexend"/>
              <a:cs typeface="Lexend"/>
              <a:sym typeface="Lexend"/>
            </a:endParaRPr>
          </a:p>
          <a:p>
            <a:pPr marL="457200" lvl="0" indent="-342900" algn="l" rtl="0">
              <a:lnSpc>
                <a:spcPct val="200000"/>
              </a:lnSpc>
              <a:spcBef>
                <a:spcPts val="0"/>
              </a:spcBef>
              <a:spcAft>
                <a:spcPts val="0"/>
              </a:spcAft>
              <a:buClr>
                <a:schemeClr val="dk1"/>
              </a:buClr>
              <a:buSzPts val="1800"/>
              <a:buFont typeface="Lexend"/>
              <a:buChar char="●"/>
            </a:pPr>
            <a:r>
              <a:rPr lang="en-GB">
                <a:solidFill>
                  <a:schemeClr val="dk1"/>
                </a:solidFill>
                <a:latin typeface="Lexend"/>
                <a:ea typeface="Lexend"/>
                <a:cs typeface="Lexend"/>
                <a:sym typeface="Lexend"/>
              </a:rPr>
              <a:t>Talk to your neighbours about this issue!</a:t>
            </a:r>
            <a:endParaRPr>
              <a:solidFill>
                <a:schemeClr val="dk1"/>
              </a:solidFill>
              <a:latin typeface="Lexend"/>
              <a:ea typeface="Lexend"/>
              <a:cs typeface="Lexend"/>
              <a:sym typeface="Lexend"/>
            </a:endParaRPr>
          </a:p>
        </p:txBody>
      </p:sp>
      <p:sp>
        <p:nvSpPr>
          <p:cNvPr id="260" name="Google Shape;260;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lnSpc>
                <a:spcPct val="90000"/>
              </a:lnSpc>
              <a:spcBef>
                <a:spcPts val="0"/>
              </a:spcBef>
              <a:spcAft>
                <a:spcPts val="0"/>
              </a:spcAft>
              <a:buClr>
                <a:schemeClr val="dk1"/>
              </a:buClr>
              <a:buSzPts val="440"/>
              <a:buFont typeface="Arial"/>
              <a:buNone/>
            </a:pPr>
            <a:fld id="{00000000-1234-1234-1234-123412341234}" type="slidenum">
              <a:rPr lang="en-GB">
                <a:solidFill>
                  <a:srgbClr val="838D0B"/>
                </a:solidFill>
                <a:latin typeface="Fredericka the Great"/>
                <a:ea typeface="Fredericka the Great"/>
                <a:cs typeface="Fredericka the Great"/>
                <a:sym typeface="Fredericka the Great"/>
              </a:rPr>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Lexend"/>
                <a:ea typeface="Lexend"/>
                <a:cs typeface="Lexend"/>
                <a:sym typeface="Lexend"/>
              </a:rPr>
              <a:t>Concluding Thoughts</a:t>
            </a:r>
            <a:endParaRPr>
              <a:latin typeface="Lexend"/>
              <a:ea typeface="Lexend"/>
              <a:cs typeface="Lexend"/>
              <a:sym typeface="Lexend"/>
            </a:endParaRPr>
          </a:p>
        </p:txBody>
      </p:sp>
      <p:sp>
        <p:nvSpPr>
          <p:cNvPr id="266" name="Google Shape;266;p41"/>
          <p:cNvSpPr txBox="1">
            <a:spLocks noGrp="1"/>
          </p:cNvSpPr>
          <p:nvPr>
            <p:ph type="body" idx="1"/>
          </p:nvPr>
        </p:nvSpPr>
        <p:spPr>
          <a:xfrm>
            <a:off x="311700" y="1211425"/>
            <a:ext cx="5384400" cy="3639300"/>
          </a:xfrm>
          <a:prstGeom prst="rect">
            <a:avLst/>
          </a:prstGeom>
        </p:spPr>
        <p:txBody>
          <a:bodyPr spcFirstLastPara="1" wrap="square" lIns="91425" tIns="91425" rIns="91425" bIns="91425" anchor="t" anchorCtr="0">
            <a:normAutofit lnSpcReduction="10000"/>
          </a:bodyPr>
          <a:lstStyle/>
          <a:p>
            <a:pPr marL="457200" lvl="0" indent="-330200" algn="l" rtl="0">
              <a:spcBef>
                <a:spcPts val="0"/>
              </a:spcBef>
              <a:spcAft>
                <a:spcPts val="0"/>
              </a:spcAft>
              <a:buClr>
                <a:schemeClr val="dk1"/>
              </a:buClr>
              <a:buSzPts val="1600"/>
              <a:buFont typeface="Lexend"/>
              <a:buChar char="●"/>
            </a:pPr>
            <a:r>
              <a:rPr lang="en-GB" sz="1600">
                <a:solidFill>
                  <a:schemeClr val="dk1"/>
                </a:solidFill>
                <a:latin typeface="Lexend"/>
                <a:ea typeface="Lexend"/>
                <a:cs typeface="Lexend"/>
                <a:sym typeface="Lexend"/>
              </a:rPr>
              <a:t>Ōwhiro Bay bus services are quite bad, but they can be better</a:t>
            </a:r>
            <a:endParaRPr sz="1600">
              <a:solidFill>
                <a:schemeClr val="dk1"/>
              </a:solidFill>
              <a:latin typeface="Lexend"/>
              <a:ea typeface="Lexend"/>
              <a:cs typeface="Lexend"/>
              <a:sym typeface="Lexend"/>
            </a:endParaRPr>
          </a:p>
          <a:p>
            <a:pPr marL="0" lvl="0" indent="0" algn="l" rtl="0">
              <a:spcBef>
                <a:spcPts val="1200"/>
              </a:spcBef>
              <a:spcAft>
                <a:spcPts val="0"/>
              </a:spcAft>
              <a:buNone/>
            </a:pPr>
            <a:endParaRPr sz="300">
              <a:solidFill>
                <a:schemeClr val="dk1"/>
              </a:solidFill>
              <a:latin typeface="Lexend"/>
              <a:ea typeface="Lexend"/>
              <a:cs typeface="Lexend"/>
              <a:sym typeface="Lexend"/>
            </a:endParaRPr>
          </a:p>
          <a:p>
            <a:pPr marL="457200" lvl="0" indent="-330200" algn="l" rtl="0">
              <a:spcBef>
                <a:spcPts val="1200"/>
              </a:spcBef>
              <a:spcAft>
                <a:spcPts val="0"/>
              </a:spcAft>
              <a:buClr>
                <a:schemeClr val="dk1"/>
              </a:buClr>
              <a:buSzPts val="1600"/>
              <a:buFont typeface="Lexend"/>
              <a:buChar char="●"/>
            </a:pPr>
            <a:r>
              <a:rPr lang="en-GB" sz="1600">
                <a:solidFill>
                  <a:schemeClr val="dk1"/>
                </a:solidFill>
                <a:latin typeface="Lexend"/>
                <a:ea typeface="Lexend"/>
                <a:cs typeface="Lexend"/>
                <a:sym typeface="Lexend"/>
              </a:rPr>
              <a:t>People of all walks of life across our community are affected by our poor bus services</a:t>
            </a:r>
            <a:endParaRPr sz="1600">
              <a:solidFill>
                <a:schemeClr val="dk1"/>
              </a:solidFill>
              <a:latin typeface="Lexend"/>
              <a:ea typeface="Lexend"/>
              <a:cs typeface="Lexend"/>
              <a:sym typeface="Lexend"/>
            </a:endParaRPr>
          </a:p>
          <a:p>
            <a:pPr marL="0" lvl="0" indent="0" algn="l" rtl="0">
              <a:spcBef>
                <a:spcPts val="1200"/>
              </a:spcBef>
              <a:spcAft>
                <a:spcPts val="0"/>
              </a:spcAft>
              <a:buNone/>
            </a:pPr>
            <a:endParaRPr sz="300">
              <a:solidFill>
                <a:schemeClr val="dk1"/>
              </a:solidFill>
              <a:latin typeface="Lexend"/>
              <a:ea typeface="Lexend"/>
              <a:cs typeface="Lexend"/>
              <a:sym typeface="Lexend"/>
            </a:endParaRPr>
          </a:p>
          <a:p>
            <a:pPr marL="457200" lvl="0" indent="-330200" algn="l" rtl="0">
              <a:spcBef>
                <a:spcPts val="1200"/>
              </a:spcBef>
              <a:spcAft>
                <a:spcPts val="0"/>
              </a:spcAft>
              <a:buClr>
                <a:schemeClr val="dk1"/>
              </a:buClr>
              <a:buSzPts val="1600"/>
              <a:buFont typeface="Lexend"/>
              <a:buChar char="●"/>
            </a:pPr>
            <a:r>
              <a:rPr lang="en-GB" sz="1600">
                <a:solidFill>
                  <a:schemeClr val="dk1"/>
                </a:solidFill>
                <a:latin typeface="Lexend"/>
                <a:ea typeface="Lexend"/>
                <a:cs typeface="Lexend"/>
                <a:sym typeface="Lexend"/>
              </a:rPr>
              <a:t>Sign our petition to support our recommendations</a:t>
            </a:r>
            <a:endParaRPr sz="1600">
              <a:solidFill>
                <a:schemeClr val="dk1"/>
              </a:solidFill>
              <a:latin typeface="Lexend"/>
              <a:ea typeface="Lexend"/>
              <a:cs typeface="Lexend"/>
              <a:sym typeface="Lexend"/>
            </a:endParaRPr>
          </a:p>
          <a:p>
            <a:pPr marL="0" lvl="0" indent="0" algn="l" rtl="0">
              <a:spcBef>
                <a:spcPts val="1200"/>
              </a:spcBef>
              <a:spcAft>
                <a:spcPts val="0"/>
              </a:spcAft>
              <a:buNone/>
            </a:pPr>
            <a:endParaRPr sz="300">
              <a:solidFill>
                <a:schemeClr val="dk1"/>
              </a:solidFill>
              <a:latin typeface="Lexend"/>
              <a:ea typeface="Lexend"/>
              <a:cs typeface="Lexend"/>
              <a:sym typeface="Lexend"/>
            </a:endParaRPr>
          </a:p>
          <a:p>
            <a:pPr marL="457200" lvl="0" indent="-330200" algn="l" rtl="0">
              <a:spcBef>
                <a:spcPts val="1200"/>
              </a:spcBef>
              <a:spcAft>
                <a:spcPts val="0"/>
              </a:spcAft>
              <a:buClr>
                <a:schemeClr val="dk1"/>
              </a:buClr>
              <a:buSzPts val="1600"/>
              <a:buFont typeface="Lexend"/>
              <a:buChar char="●"/>
            </a:pPr>
            <a:r>
              <a:rPr lang="en-GB" sz="1600">
                <a:solidFill>
                  <a:schemeClr val="dk1"/>
                </a:solidFill>
                <a:latin typeface="Lexend"/>
                <a:ea typeface="Lexend"/>
                <a:cs typeface="Lexend"/>
                <a:sym typeface="Lexend"/>
              </a:rPr>
              <a:t>Voting for local elections has already started! Remember to vote between now and 11 October</a:t>
            </a:r>
            <a:endParaRPr sz="1600">
              <a:solidFill>
                <a:schemeClr val="dk1"/>
              </a:solidFill>
              <a:latin typeface="Lexend"/>
              <a:ea typeface="Lexend"/>
              <a:cs typeface="Lexend"/>
              <a:sym typeface="Lexend"/>
            </a:endParaRPr>
          </a:p>
          <a:p>
            <a:pPr marL="0" lvl="0" indent="0" algn="l" rtl="0">
              <a:spcBef>
                <a:spcPts val="1200"/>
              </a:spcBef>
              <a:spcAft>
                <a:spcPts val="1200"/>
              </a:spcAft>
              <a:buNone/>
            </a:pPr>
            <a:endParaRPr sz="1600">
              <a:solidFill>
                <a:schemeClr val="dk1"/>
              </a:solidFill>
              <a:latin typeface="Lexend"/>
              <a:ea typeface="Lexend"/>
              <a:cs typeface="Lexend"/>
              <a:sym typeface="Lexend"/>
            </a:endParaRPr>
          </a:p>
        </p:txBody>
      </p:sp>
      <p:sp>
        <p:nvSpPr>
          <p:cNvPr id="267" name="Google Shape;267;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lnSpc>
                <a:spcPct val="90000"/>
              </a:lnSpc>
              <a:spcBef>
                <a:spcPts val="0"/>
              </a:spcBef>
              <a:spcAft>
                <a:spcPts val="0"/>
              </a:spcAft>
              <a:buNone/>
            </a:pPr>
            <a:fld id="{00000000-1234-1234-1234-123412341234}" type="slidenum">
              <a:rPr lang="en-GB">
                <a:solidFill>
                  <a:srgbClr val="838D0B"/>
                </a:solidFill>
                <a:latin typeface="Fredericka the Great"/>
                <a:ea typeface="Fredericka the Great"/>
                <a:cs typeface="Fredericka the Great"/>
                <a:sym typeface="Fredericka the Great"/>
              </a:rPr>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Lexend"/>
                <a:ea typeface="Lexend"/>
                <a:cs typeface="Lexend"/>
                <a:sym typeface="Lexend"/>
              </a:rPr>
              <a:t>Agenda</a:t>
            </a:r>
            <a:endParaRPr>
              <a:latin typeface="Lexend"/>
              <a:ea typeface="Lexend"/>
              <a:cs typeface="Lexend"/>
              <a:sym typeface="Lexend"/>
            </a:endParaRPr>
          </a:p>
        </p:txBody>
      </p:sp>
      <p:sp>
        <p:nvSpPr>
          <p:cNvPr id="70" name="Google Shape;70;p15"/>
          <p:cNvSpPr txBox="1">
            <a:spLocks noGrp="1"/>
          </p:cNvSpPr>
          <p:nvPr>
            <p:ph type="body" idx="1"/>
          </p:nvPr>
        </p:nvSpPr>
        <p:spPr>
          <a:xfrm>
            <a:off x="311700" y="1152475"/>
            <a:ext cx="8520600" cy="37251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sz="1000">
              <a:solidFill>
                <a:schemeClr val="dk1"/>
              </a:solidFill>
              <a:latin typeface="Lexend"/>
              <a:ea typeface="Lexend"/>
              <a:cs typeface="Lexend"/>
              <a:sym typeface="Lexend"/>
            </a:endParaRPr>
          </a:p>
          <a:p>
            <a:pPr marL="457200" lvl="0" indent="-342900" algn="l" rtl="0">
              <a:spcBef>
                <a:spcPts val="1200"/>
              </a:spcBef>
              <a:spcAft>
                <a:spcPts val="0"/>
              </a:spcAft>
              <a:buClr>
                <a:schemeClr val="dk1"/>
              </a:buClr>
              <a:buSzPts val="1800"/>
              <a:buFont typeface="Lexend"/>
              <a:buChar char="●"/>
            </a:pPr>
            <a:r>
              <a:rPr lang="en-GB">
                <a:solidFill>
                  <a:schemeClr val="dk1"/>
                </a:solidFill>
                <a:latin typeface="Lexend"/>
                <a:ea typeface="Lexend"/>
                <a:cs typeface="Lexend"/>
                <a:sym typeface="Lexend"/>
              </a:rPr>
              <a:t>Who We Are — Why Are We Doing This?</a:t>
            </a:r>
            <a:endParaRPr>
              <a:solidFill>
                <a:schemeClr val="dk1"/>
              </a:solidFill>
              <a:latin typeface="Lexend"/>
              <a:ea typeface="Lexend"/>
              <a:cs typeface="Lexend"/>
              <a:sym typeface="Lexend"/>
            </a:endParaRPr>
          </a:p>
          <a:p>
            <a:pPr marL="0" lvl="0" indent="0" algn="l" rtl="0">
              <a:spcBef>
                <a:spcPts val="1200"/>
              </a:spcBef>
              <a:spcAft>
                <a:spcPts val="0"/>
              </a:spcAft>
              <a:buNone/>
            </a:pPr>
            <a:endParaRPr sz="300">
              <a:solidFill>
                <a:schemeClr val="dk1"/>
              </a:solidFill>
              <a:latin typeface="Lexend"/>
              <a:ea typeface="Lexend"/>
              <a:cs typeface="Lexend"/>
              <a:sym typeface="Lexend"/>
            </a:endParaRPr>
          </a:p>
          <a:p>
            <a:pPr marL="457200" lvl="0" indent="-342900" algn="l" rtl="0">
              <a:spcBef>
                <a:spcPts val="1200"/>
              </a:spcBef>
              <a:spcAft>
                <a:spcPts val="0"/>
              </a:spcAft>
              <a:buClr>
                <a:schemeClr val="dk1"/>
              </a:buClr>
              <a:buSzPts val="1800"/>
              <a:buFont typeface="Lexend"/>
              <a:buChar char="●"/>
            </a:pPr>
            <a:r>
              <a:rPr lang="en-GB">
                <a:solidFill>
                  <a:schemeClr val="dk1"/>
                </a:solidFill>
                <a:latin typeface="Lexend"/>
                <a:ea typeface="Lexend"/>
                <a:cs typeface="Lexend"/>
                <a:sym typeface="Lexend"/>
              </a:rPr>
              <a:t>The Big Issues — Some of Our Findings</a:t>
            </a:r>
            <a:endParaRPr>
              <a:solidFill>
                <a:schemeClr val="dk1"/>
              </a:solidFill>
              <a:latin typeface="Lexend"/>
              <a:ea typeface="Lexend"/>
              <a:cs typeface="Lexend"/>
              <a:sym typeface="Lexend"/>
            </a:endParaRPr>
          </a:p>
          <a:p>
            <a:pPr marL="0" lvl="0" indent="0" algn="l" rtl="0">
              <a:spcBef>
                <a:spcPts val="1200"/>
              </a:spcBef>
              <a:spcAft>
                <a:spcPts val="0"/>
              </a:spcAft>
              <a:buNone/>
            </a:pPr>
            <a:endParaRPr sz="300">
              <a:solidFill>
                <a:schemeClr val="dk1"/>
              </a:solidFill>
              <a:latin typeface="Lexend"/>
              <a:ea typeface="Lexend"/>
              <a:cs typeface="Lexend"/>
              <a:sym typeface="Lexend"/>
            </a:endParaRPr>
          </a:p>
          <a:p>
            <a:pPr marL="457200" lvl="0" indent="-342900" algn="l" rtl="0">
              <a:spcBef>
                <a:spcPts val="1200"/>
              </a:spcBef>
              <a:spcAft>
                <a:spcPts val="0"/>
              </a:spcAft>
              <a:buClr>
                <a:schemeClr val="dk1"/>
              </a:buClr>
              <a:buSzPts val="1800"/>
              <a:buFont typeface="Lexend"/>
              <a:buChar char="●"/>
            </a:pPr>
            <a:r>
              <a:rPr lang="en-GB">
                <a:solidFill>
                  <a:schemeClr val="dk1"/>
                </a:solidFill>
                <a:latin typeface="Lexend"/>
                <a:ea typeface="Lexend"/>
                <a:cs typeface="Lexend"/>
                <a:sym typeface="Lexend"/>
              </a:rPr>
              <a:t>Story Sharing From Locals — Why This Matters</a:t>
            </a:r>
            <a:endParaRPr>
              <a:solidFill>
                <a:schemeClr val="dk1"/>
              </a:solidFill>
              <a:latin typeface="Lexend"/>
              <a:ea typeface="Lexend"/>
              <a:cs typeface="Lexend"/>
              <a:sym typeface="Lexend"/>
            </a:endParaRPr>
          </a:p>
          <a:p>
            <a:pPr marL="0" lvl="0" indent="0" algn="l" rtl="0">
              <a:spcBef>
                <a:spcPts val="1200"/>
              </a:spcBef>
              <a:spcAft>
                <a:spcPts val="0"/>
              </a:spcAft>
              <a:buNone/>
            </a:pPr>
            <a:endParaRPr sz="300">
              <a:solidFill>
                <a:schemeClr val="dk1"/>
              </a:solidFill>
              <a:latin typeface="Lexend"/>
              <a:ea typeface="Lexend"/>
              <a:cs typeface="Lexend"/>
              <a:sym typeface="Lexend"/>
            </a:endParaRPr>
          </a:p>
          <a:p>
            <a:pPr marL="457200" lvl="0" indent="-342900" algn="l" rtl="0">
              <a:spcBef>
                <a:spcPts val="1200"/>
              </a:spcBef>
              <a:spcAft>
                <a:spcPts val="0"/>
              </a:spcAft>
              <a:buClr>
                <a:schemeClr val="dk1"/>
              </a:buClr>
              <a:buSzPts val="1800"/>
              <a:buFont typeface="Lexend"/>
              <a:buChar char="●"/>
            </a:pPr>
            <a:r>
              <a:rPr lang="en-GB">
                <a:solidFill>
                  <a:schemeClr val="dk1"/>
                </a:solidFill>
                <a:latin typeface="Lexend"/>
                <a:ea typeface="Lexend"/>
                <a:cs typeface="Lexend"/>
                <a:sym typeface="Lexend"/>
              </a:rPr>
              <a:t>What Can be Done About it? — Our Recommendations</a:t>
            </a:r>
            <a:endParaRPr>
              <a:solidFill>
                <a:schemeClr val="dk1"/>
              </a:solidFill>
              <a:latin typeface="Lexend"/>
              <a:ea typeface="Lexend"/>
              <a:cs typeface="Lexend"/>
              <a:sym typeface="Lexend"/>
            </a:endParaRPr>
          </a:p>
          <a:p>
            <a:pPr marL="0" lvl="0" indent="0" algn="l" rtl="0">
              <a:spcBef>
                <a:spcPts val="1200"/>
              </a:spcBef>
              <a:spcAft>
                <a:spcPts val="0"/>
              </a:spcAft>
              <a:buNone/>
            </a:pPr>
            <a:endParaRPr sz="300">
              <a:solidFill>
                <a:schemeClr val="dk1"/>
              </a:solidFill>
              <a:latin typeface="Lexend"/>
              <a:ea typeface="Lexend"/>
              <a:cs typeface="Lexend"/>
              <a:sym typeface="Lexend"/>
            </a:endParaRPr>
          </a:p>
          <a:p>
            <a:pPr marL="457200" lvl="0" indent="-342900" algn="l" rtl="0">
              <a:spcBef>
                <a:spcPts val="1200"/>
              </a:spcBef>
              <a:spcAft>
                <a:spcPts val="0"/>
              </a:spcAft>
              <a:buClr>
                <a:schemeClr val="dk1"/>
              </a:buClr>
              <a:buSzPts val="1800"/>
              <a:buFont typeface="Lexend"/>
              <a:buChar char="●"/>
            </a:pPr>
            <a:r>
              <a:rPr lang="en-GB">
                <a:solidFill>
                  <a:schemeClr val="dk1"/>
                </a:solidFill>
                <a:latin typeface="Lexend"/>
                <a:ea typeface="Lexend"/>
                <a:cs typeface="Lexend"/>
                <a:sym typeface="Lexend"/>
              </a:rPr>
              <a:t>Conclusion — Where to from here?</a:t>
            </a:r>
            <a:endParaRPr>
              <a:solidFill>
                <a:schemeClr val="dk1"/>
              </a:solidFill>
              <a:latin typeface="Lexend"/>
              <a:ea typeface="Lexend"/>
              <a:cs typeface="Lexend"/>
              <a:sym typeface="Lexend"/>
            </a:endParaRPr>
          </a:p>
        </p:txBody>
      </p:sp>
      <p:sp>
        <p:nvSpPr>
          <p:cNvPr id="71" name="Google Shape;7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solidFill>
                  <a:srgbClr val="838D0B"/>
                </a:solidFill>
                <a:latin typeface="Fredericka the Great"/>
                <a:ea typeface="Fredericka the Great"/>
                <a:cs typeface="Fredericka the Great"/>
                <a:sym typeface="Fredericka the Great"/>
              </a:rPr>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sz="4100">
                <a:latin typeface="Lexend"/>
                <a:ea typeface="Lexend"/>
                <a:cs typeface="Lexend"/>
                <a:sym typeface="Lexend"/>
              </a:rPr>
              <a:t>Thanks for Coming!</a:t>
            </a:r>
            <a:endParaRPr sz="4100">
              <a:latin typeface="Lexend"/>
              <a:ea typeface="Lexend"/>
              <a:cs typeface="Lexend"/>
              <a:sym typeface="Lexend"/>
            </a:endParaRPr>
          </a:p>
        </p:txBody>
      </p:sp>
      <p:sp>
        <p:nvSpPr>
          <p:cNvPr id="273" name="Google Shape;273;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lnSpc>
                <a:spcPct val="90000"/>
              </a:lnSpc>
              <a:spcBef>
                <a:spcPts val="0"/>
              </a:spcBef>
              <a:spcAft>
                <a:spcPts val="0"/>
              </a:spcAft>
              <a:buClr>
                <a:schemeClr val="dk1"/>
              </a:buClr>
              <a:buSzPts val="440"/>
              <a:buFont typeface="Arial"/>
              <a:buNone/>
            </a:pPr>
            <a:fld id="{00000000-1234-1234-1234-123412341234}" type="slidenum">
              <a:rPr lang="en-GB">
                <a:solidFill>
                  <a:srgbClr val="838D0B"/>
                </a:solidFill>
                <a:latin typeface="Fredericka the Great"/>
                <a:ea typeface="Fredericka the Great"/>
                <a:cs typeface="Fredericka the Great"/>
                <a:sym typeface="Fredericka the Great"/>
              </a:rPr>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Lexend"/>
                <a:ea typeface="Lexend"/>
                <a:cs typeface="Lexend"/>
                <a:sym typeface="Lexend"/>
              </a:rPr>
              <a:t>References and Image Credits</a:t>
            </a:r>
            <a:endParaRPr>
              <a:latin typeface="Lexend"/>
              <a:ea typeface="Lexend"/>
              <a:cs typeface="Lexend"/>
              <a:sym typeface="Lexend"/>
            </a:endParaRPr>
          </a:p>
        </p:txBody>
      </p:sp>
      <p:sp>
        <p:nvSpPr>
          <p:cNvPr id="279" name="Google Shape;279;p43"/>
          <p:cNvSpPr txBox="1">
            <a:spLocks noGrp="1"/>
          </p:cNvSpPr>
          <p:nvPr>
            <p:ph type="body" idx="1"/>
          </p:nvPr>
        </p:nvSpPr>
        <p:spPr>
          <a:xfrm>
            <a:off x="311700" y="1152475"/>
            <a:ext cx="8520600" cy="3904500"/>
          </a:xfrm>
          <a:prstGeom prst="rect">
            <a:avLst/>
          </a:prstGeom>
        </p:spPr>
        <p:txBody>
          <a:bodyPr spcFirstLastPara="1" wrap="square" lIns="91425" tIns="91425" rIns="91425" bIns="91425" anchor="t" anchorCtr="0">
            <a:normAutofit/>
          </a:bodyPr>
          <a:lstStyle/>
          <a:p>
            <a:pPr marL="457200" lvl="0" indent="-298450" algn="l" rtl="0">
              <a:spcBef>
                <a:spcPts val="0"/>
              </a:spcBef>
              <a:spcAft>
                <a:spcPts val="0"/>
              </a:spcAft>
              <a:buSzPts val="1100"/>
              <a:buFont typeface="Lexend"/>
              <a:buChar char="●"/>
            </a:pPr>
            <a:r>
              <a:rPr lang="en-GB" sz="1100">
                <a:latin typeface="Lexend"/>
                <a:ea typeface="Lexend"/>
                <a:cs typeface="Lexend"/>
                <a:sym typeface="Lexend"/>
              </a:rPr>
              <a:t>Greater Wellington Regional Council. (2011).  Wellington Transport Models. (</a:t>
            </a:r>
            <a:r>
              <a:rPr lang="en-GB" sz="1100" u="sng">
                <a:solidFill>
                  <a:schemeClr val="hlink"/>
                </a:solidFill>
                <a:latin typeface="Lexend"/>
                <a:ea typeface="Lexend"/>
                <a:cs typeface="Lexend"/>
                <a:sym typeface="Lexend"/>
                <a:hlinkClick r:id="rId3"/>
              </a:rPr>
              <a:t>https://www.gw.govt.nz/assets/Documents/2022/03/TN0C3079-Model-Investigation-Report.pdf</a:t>
            </a:r>
            <a:r>
              <a:rPr lang="en-GB" sz="1100">
                <a:latin typeface="Lexend"/>
                <a:ea typeface="Lexend"/>
                <a:cs typeface="Lexend"/>
                <a:sym typeface="Lexend"/>
              </a:rPr>
              <a:t>).   </a:t>
            </a:r>
            <a:endParaRPr sz="1100">
              <a:latin typeface="Lexend"/>
              <a:ea typeface="Lexend"/>
              <a:cs typeface="Lexend"/>
              <a:sym typeface="Lexend"/>
            </a:endParaRPr>
          </a:p>
          <a:p>
            <a:pPr marL="457200" lvl="0" indent="-298450" algn="l" rtl="0">
              <a:spcBef>
                <a:spcPts val="0"/>
              </a:spcBef>
              <a:spcAft>
                <a:spcPts val="0"/>
              </a:spcAft>
              <a:buSzPts val="1100"/>
              <a:buFont typeface="Lexend"/>
              <a:buChar char="●"/>
            </a:pPr>
            <a:r>
              <a:rPr lang="en-GB" sz="1100">
                <a:latin typeface="Lexend"/>
                <a:ea typeface="Lexend"/>
                <a:cs typeface="Lexend"/>
                <a:sym typeface="Lexend"/>
              </a:rPr>
              <a:t>Metlink. (2022). Public Transport Passenger Satisfaction Survey. (</a:t>
            </a:r>
            <a:r>
              <a:rPr lang="en-GB" sz="1100" u="sng">
                <a:solidFill>
                  <a:schemeClr val="hlink"/>
                </a:solidFill>
                <a:latin typeface="Lexend"/>
                <a:ea typeface="Lexend"/>
                <a:cs typeface="Lexend"/>
                <a:sym typeface="Lexend"/>
                <a:hlinkClick r:id="rId4"/>
              </a:rPr>
              <a:t>https://www.metlink.org.nz/assets/Customer-Satisfaction-Surveys/GWRC-Public-Transport-Customer-Satisfaction-Survey-June-2022_Public-Report_2.pdf</a:t>
            </a:r>
            <a:r>
              <a:rPr lang="en-GB" sz="1100">
                <a:latin typeface="Lexend"/>
                <a:ea typeface="Lexend"/>
                <a:cs typeface="Lexend"/>
                <a:sym typeface="Lexend"/>
              </a:rPr>
              <a:t>). </a:t>
            </a:r>
            <a:endParaRPr sz="1100">
              <a:latin typeface="Lexend"/>
              <a:ea typeface="Lexend"/>
              <a:cs typeface="Lexend"/>
              <a:sym typeface="Lexend"/>
            </a:endParaRPr>
          </a:p>
          <a:p>
            <a:pPr marL="457200" lvl="0" indent="-298450" algn="l" rtl="0">
              <a:spcBef>
                <a:spcPts val="0"/>
              </a:spcBef>
              <a:spcAft>
                <a:spcPts val="0"/>
              </a:spcAft>
              <a:buSzPts val="1100"/>
              <a:buFont typeface="Lexend"/>
              <a:buChar char="●"/>
            </a:pPr>
            <a:r>
              <a:rPr lang="en-GB" sz="1100">
                <a:latin typeface="Lexend"/>
                <a:ea typeface="Lexend"/>
                <a:cs typeface="Lexend"/>
                <a:sym typeface="Lexend"/>
              </a:rPr>
              <a:t>Metlink. (2023). Public Transport Passenger Satisfaction Survey June 2023. (</a:t>
            </a:r>
            <a:r>
              <a:rPr lang="en-GB" sz="1100" u="sng">
                <a:solidFill>
                  <a:schemeClr val="hlink"/>
                </a:solidFill>
                <a:latin typeface="Lexend"/>
                <a:ea typeface="Lexend"/>
                <a:cs typeface="Lexend"/>
                <a:sym typeface="Lexend"/>
                <a:hlinkClick r:id="rId5"/>
              </a:rPr>
              <a:t>https://www.metlink.org.nz/assets/Customer-Satisfaction-Surveys/GWRC-Public-Transport</a:t>
            </a:r>
            <a:endParaRPr sz="1100">
              <a:latin typeface="Lexend"/>
              <a:ea typeface="Lexend"/>
              <a:cs typeface="Lexend"/>
              <a:sym typeface="Lexend"/>
            </a:endParaRPr>
          </a:p>
          <a:p>
            <a:pPr marL="457200" lvl="0" indent="-298450" algn="l" rtl="0">
              <a:spcBef>
                <a:spcPts val="0"/>
              </a:spcBef>
              <a:spcAft>
                <a:spcPts val="0"/>
              </a:spcAft>
              <a:buSzPts val="1100"/>
              <a:buFont typeface="Lexend"/>
              <a:buChar char="●"/>
            </a:pPr>
            <a:r>
              <a:rPr lang="en-GB" sz="1100" u="sng">
                <a:solidFill>
                  <a:schemeClr val="hlink"/>
                </a:solidFill>
                <a:latin typeface="Lexend"/>
                <a:ea typeface="Lexend"/>
                <a:cs typeface="Lexend"/>
                <a:sym typeface="Lexend"/>
                <a:hlinkClick r:id="rId5"/>
              </a:rPr>
              <a:t>Customer-Satisfaction-Survey-June-2023-PUBLIC.pdf</a:t>
            </a:r>
            <a:r>
              <a:rPr lang="en-GB" sz="1100">
                <a:latin typeface="Lexend"/>
                <a:ea typeface="Lexend"/>
                <a:cs typeface="Lexend"/>
                <a:sym typeface="Lexend"/>
              </a:rPr>
              <a:t>).  </a:t>
            </a:r>
            <a:endParaRPr sz="1100">
              <a:latin typeface="Lexend"/>
              <a:ea typeface="Lexend"/>
              <a:cs typeface="Lexend"/>
              <a:sym typeface="Lexend"/>
            </a:endParaRPr>
          </a:p>
          <a:p>
            <a:pPr marL="457200" lvl="0" indent="-298450" algn="l" rtl="0">
              <a:spcBef>
                <a:spcPts val="0"/>
              </a:spcBef>
              <a:spcAft>
                <a:spcPts val="0"/>
              </a:spcAft>
              <a:buSzPts val="1100"/>
              <a:buFont typeface="Lexend"/>
              <a:buChar char="●"/>
            </a:pPr>
            <a:r>
              <a:rPr lang="en-GB" sz="1100">
                <a:latin typeface="Lexend"/>
                <a:ea typeface="Lexend"/>
                <a:cs typeface="Lexend"/>
                <a:sym typeface="Lexend"/>
              </a:rPr>
              <a:t>Waka Kotahi NZ Transport Agency. (2020). Regional mode shift plan – Wellington. (</a:t>
            </a:r>
            <a:r>
              <a:rPr lang="en-GB" sz="1100" u="sng">
                <a:solidFill>
                  <a:schemeClr val="hlink"/>
                </a:solidFill>
                <a:latin typeface="Lexend"/>
                <a:ea typeface="Lexend"/>
                <a:cs typeface="Lexend"/>
                <a:sym typeface="Lexend"/>
                <a:hlinkClick r:id="rId6"/>
              </a:rPr>
              <a:t>https://www.nzta.govt.nz/assets/resources/keeping-cities-moving/Wellington-regional-mode-</a:t>
            </a:r>
            <a:r>
              <a:rPr lang="en-GB" sz="1100" u="sng">
                <a:solidFill>
                  <a:schemeClr val="hlink"/>
                </a:solidFill>
                <a:latin typeface="Lexend"/>
                <a:ea typeface="Lexend"/>
                <a:cs typeface="Lexend"/>
                <a:sym typeface="Lexend"/>
                <a:hlinkClick r:id="rId6"/>
              </a:rPr>
              <a:t>s</a:t>
            </a:r>
            <a:r>
              <a:rPr lang="en-GB" sz="1100" u="sng">
                <a:solidFill>
                  <a:schemeClr val="hlink"/>
                </a:solidFill>
                <a:latin typeface="Lexend"/>
                <a:ea typeface="Lexend"/>
                <a:cs typeface="Lexend"/>
                <a:sym typeface="Lexend"/>
                <a:hlinkClick r:id="rId6"/>
              </a:rPr>
              <a:t>hift-plans.pdf</a:t>
            </a:r>
            <a:r>
              <a:rPr lang="en-GB" sz="1100">
                <a:latin typeface="Lexend"/>
                <a:ea typeface="Lexend"/>
                <a:cs typeface="Lexend"/>
                <a:sym typeface="Lexend"/>
              </a:rPr>
              <a:t>).</a:t>
            </a:r>
            <a:endParaRPr sz="1100">
              <a:latin typeface="Lexend"/>
              <a:ea typeface="Lexend"/>
              <a:cs typeface="Lexend"/>
              <a:sym typeface="Lexend"/>
            </a:endParaRPr>
          </a:p>
          <a:p>
            <a:pPr marL="457200" lvl="0" indent="-298450" algn="l" rtl="0">
              <a:spcBef>
                <a:spcPts val="0"/>
              </a:spcBef>
              <a:spcAft>
                <a:spcPts val="0"/>
              </a:spcAft>
              <a:buSzPts val="1100"/>
              <a:buFont typeface="Lexend"/>
              <a:buChar char="●"/>
            </a:pPr>
            <a:r>
              <a:rPr lang="en-GB" sz="1100">
                <a:latin typeface="Lexend"/>
                <a:ea typeface="Lexend"/>
                <a:cs typeface="Lexend"/>
                <a:sym typeface="Lexend"/>
              </a:rPr>
              <a:t>Stepan Ozhigov. (n.d.). (</a:t>
            </a:r>
            <a:r>
              <a:rPr lang="en-GB" sz="1100" u="sng">
                <a:solidFill>
                  <a:schemeClr val="hlink"/>
                </a:solidFill>
                <a:latin typeface="Lexend"/>
                <a:ea typeface="Lexend"/>
                <a:cs typeface="Lexend"/>
                <a:sym typeface="Lexend"/>
                <a:hlinkClick r:id="rId7"/>
              </a:rPr>
              <a:t>https://sandee.com/new-zealand/wellington/wellington/seatoun-wharf</a:t>
            </a:r>
            <a:r>
              <a:rPr lang="en-GB" sz="1100">
                <a:latin typeface="Lexend"/>
                <a:ea typeface="Lexend"/>
                <a:cs typeface="Lexend"/>
                <a:sym typeface="Lexend"/>
              </a:rPr>
              <a:t>). </a:t>
            </a:r>
            <a:endParaRPr sz="1100">
              <a:latin typeface="Lexend"/>
              <a:ea typeface="Lexend"/>
              <a:cs typeface="Lexend"/>
              <a:sym typeface="Lexend"/>
            </a:endParaRPr>
          </a:p>
          <a:p>
            <a:pPr marL="457200" lvl="0" indent="-298450" algn="l" rtl="0">
              <a:spcBef>
                <a:spcPts val="0"/>
              </a:spcBef>
              <a:spcAft>
                <a:spcPts val="0"/>
              </a:spcAft>
              <a:buSzPts val="1100"/>
              <a:buFont typeface="Lexend"/>
              <a:buChar char="●"/>
            </a:pPr>
            <a:r>
              <a:rPr lang="en-GB" sz="1100">
                <a:latin typeface="Lexend"/>
                <a:ea typeface="Lexend"/>
                <a:cs typeface="Lexend"/>
                <a:sym typeface="Lexend"/>
              </a:rPr>
              <a:t>David Wall. (2014). (</a:t>
            </a:r>
            <a:r>
              <a:rPr lang="en-GB" sz="1100" u="sng">
                <a:solidFill>
                  <a:schemeClr val="hlink"/>
                </a:solidFill>
                <a:latin typeface="Lexend"/>
                <a:ea typeface="Lexend"/>
                <a:cs typeface="Lexend"/>
                <a:sym typeface="Lexend"/>
                <a:hlinkClick r:id="rId8"/>
              </a:rPr>
              <a:t>https://www.alamyimages.fr/photo-image-owhiro-bay-wellington-ile-du-nord-nouvelle-zelande-vue-aerienne-79612156.html</a:t>
            </a:r>
            <a:r>
              <a:rPr lang="en-GB" sz="1100">
                <a:latin typeface="Lexend"/>
                <a:ea typeface="Lexend"/>
                <a:cs typeface="Lexend"/>
                <a:sym typeface="Lexend"/>
              </a:rPr>
              <a:t>) </a:t>
            </a:r>
            <a:endParaRPr sz="1100">
              <a:latin typeface="Lexend"/>
              <a:ea typeface="Lexend"/>
              <a:cs typeface="Lexend"/>
              <a:sym typeface="Lexend"/>
            </a:endParaRPr>
          </a:p>
          <a:p>
            <a:pPr marL="457200" lvl="0" indent="-298450" algn="l" rtl="0">
              <a:spcBef>
                <a:spcPts val="0"/>
              </a:spcBef>
              <a:spcAft>
                <a:spcPts val="0"/>
              </a:spcAft>
              <a:buSzPts val="1100"/>
              <a:buFont typeface="Lexend"/>
              <a:buChar char="●"/>
            </a:pPr>
            <a:r>
              <a:rPr lang="en-GB" sz="1100">
                <a:latin typeface="Lexend"/>
                <a:ea typeface="Lexend"/>
                <a:cs typeface="Lexend"/>
                <a:sym typeface="Lexend"/>
              </a:rPr>
              <a:t>Tim Noble. (n.d.). (</a:t>
            </a:r>
            <a:r>
              <a:rPr lang="en-GB" sz="1100" u="sng">
                <a:solidFill>
                  <a:schemeClr val="accent5"/>
                </a:solidFill>
                <a:latin typeface="Lexend"/>
                <a:ea typeface="Lexend"/>
                <a:cs typeface="Lexend"/>
                <a:sym typeface="Lexend"/>
                <a:hlinkClick r:id="rId9">
                  <a:extLst>
                    <a:ext uri="{A12FA001-AC4F-418D-AE19-62706E023703}">
                      <ahyp:hlinkClr xmlns:ahyp="http://schemas.microsoft.com/office/drawing/2018/hyperlinkcolor" val="tx"/>
                    </a:ext>
                  </a:extLst>
                </a:hlinkClick>
              </a:rPr>
              <a:t>https://sandee.com/new-zealand/wellington/houghton-bay</a:t>
            </a:r>
            <a:r>
              <a:rPr lang="en-GB" sz="1100">
                <a:latin typeface="Lexend"/>
                <a:ea typeface="Lexend"/>
                <a:cs typeface="Lexend"/>
                <a:sym typeface="Lexend"/>
              </a:rPr>
              <a:t>). </a:t>
            </a:r>
            <a:endParaRPr sz="1100">
              <a:latin typeface="Lexend"/>
              <a:ea typeface="Lexend"/>
              <a:cs typeface="Lexend"/>
              <a:sym typeface="Lexend"/>
            </a:endParaRPr>
          </a:p>
          <a:p>
            <a:pPr marL="457200" lvl="0" indent="-298450" algn="l" rtl="0">
              <a:spcBef>
                <a:spcPts val="0"/>
              </a:spcBef>
              <a:spcAft>
                <a:spcPts val="0"/>
              </a:spcAft>
              <a:buSzPts val="1100"/>
              <a:buFont typeface="Lexend"/>
              <a:buChar char="●"/>
            </a:pPr>
            <a:r>
              <a:rPr lang="en-GB" sz="1100">
                <a:latin typeface="Lexend"/>
                <a:ea typeface="Lexend"/>
                <a:cs typeface="Lexend"/>
                <a:sym typeface="Lexend"/>
              </a:rPr>
              <a:t>The Raroan. (c. 2017). (</a:t>
            </a:r>
            <a:r>
              <a:rPr lang="en-GB" sz="1100" u="sng">
                <a:solidFill>
                  <a:schemeClr val="hlink"/>
                </a:solidFill>
                <a:latin typeface="Lexend"/>
                <a:ea typeface="Lexend"/>
                <a:cs typeface="Lexend"/>
                <a:sym typeface="Lexend"/>
                <a:hlinkClick r:id="rId10"/>
              </a:rPr>
              <a:t>https://hail.to/rroa-normal-intermediate/article/gr6Rdt9</a:t>
            </a:r>
            <a:r>
              <a:rPr lang="en-GB" sz="1100">
                <a:latin typeface="Lexend"/>
                <a:ea typeface="Lexend"/>
                <a:cs typeface="Lexend"/>
                <a:sym typeface="Lexend"/>
              </a:rPr>
              <a:t>). </a:t>
            </a:r>
            <a:endParaRPr sz="1100">
              <a:latin typeface="Lexend"/>
              <a:ea typeface="Lexend"/>
              <a:cs typeface="Lexend"/>
              <a:sym typeface="Lexend"/>
            </a:endParaRPr>
          </a:p>
          <a:p>
            <a:pPr marL="457200" lvl="0" indent="-298450" algn="l" rtl="0">
              <a:spcBef>
                <a:spcPts val="0"/>
              </a:spcBef>
              <a:spcAft>
                <a:spcPts val="0"/>
              </a:spcAft>
              <a:buSzPts val="1100"/>
              <a:buFont typeface="Lexend"/>
              <a:buChar char="●"/>
            </a:pPr>
            <a:r>
              <a:rPr lang="en-GB" sz="1100">
                <a:latin typeface="Lexend"/>
                <a:ea typeface="Lexend"/>
                <a:cs typeface="Lexend"/>
                <a:sym typeface="Lexend"/>
              </a:rPr>
              <a:t>Matthew Tso. (2019). (</a:t>
            </a:r>
            <a:r>
              <a:rPr lang="en-GB" sz="1100" u="sng">
                <a:solidFill>
                  <a:schemeClr val="hlink"/>
                </a:solidFill>
                <a:latin typeface="Lexend"/>
                <a:ea typeface="Lexend"/>
                <a:cs typeface="Lexend"/>
                <a:sym typeface="Lexend"/>
                <a:hlinkClick r:id="rId11"/>
              </a:rPr>
              <a:t>https://www.stuff.co.nz/dominion-post/news/110350416/bus-into-lower-hutt-fence</a:t>
            </a:r>
            <a:r>
              <a:rPr lang="en-GB" sz="1100">
                <a:latin typeface="Lexend"/>
                <a:ea typeface="Lexend"/>
                <a:cs typeface="Lexend"/>
                <a:sym typeface="Lexend"/>
              </a:rPr>
              <a:t>). </a:t>
            </a:r>
            <a:endParaRPr sz="1100">
              <a:latin typeface="Lexend"/>
              <a:ea typeface="Lexend"/>
              <a:cs typeface="Lexend"/>
              <a:sym typeface="Lexend"/>
            </a:endParaRPr>
          </a:p>
          <a:p>
            <a:pPr marL="457200" lvl="0" indent="0" algn="l" rtl="0">
              <a:spcBef>
                <a:spcPts val="1200"/>
              </a:spcBef>
              <a:spcAft>
                <a:spcPts val="0"/>
              </a:spcAft>
              <a:buNone/>
            </a:pPr>
            <a:r>
              <a:rPr lang="en-GB" sz="1100">
                <a:latin typeface="Lexend"/>
                <a:ea typeface="Lexend"/>
                <a:cs typeface="Lexend"/>
                <a:sym typeface="Lexend"/>
              </a:rPr>
              <a:t>Full list of references found pp. 73 - 76 of our full report</a:t>
            </a:r>
            <a:endParaRPr sz="1100">
              <a:latin typeface="Lexend"/>
              <a:ea typeface="Lexend"/>
              <a:cs typeface="Lexend"/>
              <a:sym typeface="Lexend"/>
            </a:endParaRPr>
          </a:p>
          <a:p>
            <a:pPr marL="457200" lvl="0" indent="0" algn="l" rtl="0">
              <a:spcBef>
                <a:spcPts val="1200"/>
              </a:spcBef>
              <a:spcAft>
                <a:spcPts val="1200"/>
              </a:spcAft>
              <a:buNone/>
            </a:pPr>
            <a:endParaRPr sz="1100">
              <a:latin typeface="Lexend"/>
              <a:ea typeface="Lexend"/>
              <a:cs typeface="Lexend"/>
              <a:sym typeface="Lexend"/>
            </a:endParaRPr>
          </a:p>
        </p:txBody>
      </p:sp>
      <p:sp>
        <p:nvSpPr>
          <p:cNvPr id="280" name="Google Shape;280;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lnSpc>
                <a:spcPct val="90000"/>
              </a:lnSpc>
              <a:spcBef>
                <a:spcPts val="0"/>
              </a:spcBef>
              <a:spcAft>
                <a:spcPts val="0"/>
              </a:spcAft>
              <a:buClr>
                <a:schemeClr val="dk1"/>
              </a:buClr>
              <a:buSzPts val="440"/>
              <a:buFont typeface="Arial"/>
              <a:buNone/>
            </a:pPr>
            <a:fld id="{00000000-1234-1234-1234-123412341234}" type="slidenum">
              <a:rPr lang="en-GB">
                <a:solidFill>
                  <a:srgbClr val="838D0B"/>
                </a:solidFill>
                <a:latin typeface="Fredericka the Great"/>
                <a:ea typeface="Fredericka the Great"/>
                <a:cs typeface="Fredericka the Great"/>
                <a:sym typeface="Fredericka the Great"/>
              </a:rPr>
              <a:t>31</a:t>
            </a:fld>
            <a:endParaRPr sz="1200">
              <a:latin typeface="Fredericka the Great"/>
              <a:ea typeface="Fredericka the Great"/>
              <a:cs typeface="Fredericka the Great"/>
              <a:sym typeface="Fredericka the Gre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Lexend"/>
                <a:ea typeface="Lexend"/>
                <a:cs typeface="Lexend"/>
                <a:sym typeface="Lexend"/>
              </a:rPr>
              <a:t>Who We Are — Why Are We Doing This?</a:t>
            </a:r>
            <a:endParaRPr>
              <a:latin typeface="Lexend"/>
              <a:ea typeface="Lexend"/>
              <a:cs typeface="Lexend"/>
              <a:sym typeface="Lexend"/>
            </a:endParaRPr>
          </a:p>
        </p:txBody>
      </p:sp>
      <p:sp>
        <p:nvSpPr>
          <p:cNvPr id="77" name="Google Shape;77;p16"/>
          <p:cNvSpPr txBox="1">
            <a:spLocks noGrp="1"/>
          </p:cNvSpPr>
          <p:nvPr>
            <p:ph type="body" idx="1"/>
          </p:nvPr>
        </p:nvSpPr>
        <p:spPr>
          <a:xfrm>
            <a:off x="379050" y="1306575"/>
            <a:ext cx="4706400" cy="30855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Clr>
                <a:schemeClr val="dk1"/>
              </a:buClr>
              <a:buSzPts val="1800"/>
              <a:buFont typeface="Lexend"/>
              <a:buChar char="●"/>
            </a:pPr>
            <a:r>
              <a:rPr lang="en-GB">
                <a:solidFill>
                  <a:schemeClr val="dk1"/>
                </a:solidFill>
                <a:latin typeface="Lexend"/>
                <a:ea typeface="Lexend"/>
                <a:cs typeface="Lexend"/>
                <a:sym typeface="Lexend"/>
              </a:rPr>
              <a:t>We’re locals, having lived here almost all our lives </a:t>
            </a:r>
            <a:endParaRPr>
              <a:solidFill>
                <a:schemeClr val="dk1"/>
              </a:solidFill>
              <a:latin typeface="Lexend"/>
              <a:ea typeface="Lexend"/>
              <a:cs typeface="Lexend"/>
              <a:sym typeface="Lexend"/>
            </a:endParaRPr>
          </a:p>
          <a:p>
            <a:pPr marL="0" lvl="0" indent="0" algn="l" rtl="0">
              <a:spcBef>
                <a:spcPts val="1200"/>
              </a:spcBef>
              <a:spcAft>
                <a:spcPts val="0"/>
              </a:spcAft>
              <a:buNone/>
            </a:pPr>
            <a:endParaRPr sz="300">
              <a:solidFill>
                <a:schemeClr val="dk1"/>
              </a:solidFill>
              <a:latin typeface="Lexend"/>
              <a:ea typeface="Lexend"/>
              <a:cs typeface="Lexend"/>
              <a:sym typeface="Lexend"/>
            </a:endParaRPr>
          </a:p>
          <a:p>
            <a:pPr marL="457200" lvl="0" indent="-342900" algn="l" rtl="0">
              <a:spcBef>
                <a:spcPts val="1200"/>
              </a:spcBef>
              <a:spcAft>
                <a:spcPts val="0"/>
              </a:spcAft>
              <a:buClr>
                <a:schemeClr val="dk1"/>
              </a:buClr>
              <a:buSzPts val="1800"/>
              <a:buFont typeface="Lexend"/>
              <a:buChar char="●"/>
            </a:pPr>
            <a:r>
              <a:rPr lang="en-GB">
                <a:solidFill>
                  <a:schemeClr val="dk1"/>
                </a:solidFill>
                <a:latin typeface="Lexend"/>
                <a:ea typeface="Lexend"/>
                <a:cs typeface="Lexend"/>
                <a:sym typeface="Lexend"/>
              </a:rPr>
              <a:t>We’ve been using the local bus network since 2015</a:t>
            </a:r>
            <a:endParaRPr>
              <a:solidFill>
                <a:schemeClr val="dk1"/>
              </a:solidFill>
              <a:latin typeface="Lexend"/>
              <a:ea typeface="Lexend"/>
              <a:cs typeface="Lexend"/>
              <a:sym typeface="Lexend"/>
            </a:endParaRPr>
          </a:p>
          <a:p>
            <a:pPr marL="0" lvl="0" indent="0" algn="l" rtl="0">
              <a:spcBef>
                <a:spcPts val="1200"/>
              </a:spcBef>
              <a:spcAft>
                <a:spcPts val="0"/>
              </a:spcAft>
              <a:buNone/>
            </a:pPr>
            <a:endParaRPr sz="300">
              <a:solidFill>
                <a:schemeClr val="dk1"/>
              </a:solidFill>
              <a:latin typeface="Lexend"/>
              <a:ea typeface="Lexend"/>
              <a:cs typeface="Lexend"/>
              <a:sym typeface="Lexend"/>
            </a:endParaRPr>
          </a:p>
          <a:p>
            <a:pPr marL="457200" lvl="0" indent="-342900" algn="l" rtl="0">
              <a:spcBef>
                <a:spcPts val="1200"/>
              </a:spcBef>
              <a:spcAft>
                <a:spcPts val="0"/>
              </a:spcAft>
              <a:buClr>
                <a:schemeClr val="dk1"/>
              </a:buClr>
              <a:buSzPts val="1800"/>
              <a:buFont typeface="Lexend"/>
              <a:buChar char="●"/>
            </a:pPr>
            <a:r>
              <a:rPr lang="en-GB">
                <a:solidFill>
                  <a:schemeClr val="dk1"/>
                </a:solidFill>
                <a:latin typeface="Lexend"/>
                <a:ea typeface="Lexend"/>
                <a:cs typeface="Lexend"/>
                <a:sym typeface="Lexend"/>
              </a:rPr>
              <a:t>Always noticed we seem to be on the short end of the stick for bus quality </a:t>
            </a:r>
            <a:endParaRPr>
              <a:solidFill>
                <a:schemeClr val="dk1"/>
              </a:solidFill>
              <a:latin typeface="Lexend"/>
              <a:ea typeface="Lexend"/>
              <a:cs typeface="Lexend"/>
              <a:sym typeface="Lexend"/>
            </a:endParaRPr>
          </a:p>
        </p:txBody>
      </p:sp>
      <p:pic>
        <p:nvPicPr>
          <p:cNvPr id="78" name="Google Shape;78;p16"/>
          <p:cNvPicPr preferRelativeResize="0"/>
          <p:nvPr/>
        </p:nvPicPr>
        <p:blipFill>
          <a:blip r:embed="rId3">
            <a:alphaModFix/>
          </a:blip>
          <a:stretch>
            <a:fillRect/>
          </a:stretch>
        </p:blipFill>
        <p:spPr>
          <a:xfrm>
            <a:off x="5676075" y="1306575"/>
            <a:ext cx="2912100" cy="2710065"/>
          </a:xfrm>
          <a:prstGeom prst="rect">
            <a:avLst/>
          </a:prstGeom>
          <a:noFill/>
          <a:ln>
            <a:noFill/>
          </a:ln>
        </p:spPr>
      </p:pic>
      <p:sp>
        <p:nvSpPr>
          <p:cNvPr id="79" name="Google Shape;79;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solidFill>
                  <a:srgbClr val="838D0B"/>
                </a:solidFill>
                <a:latin typeface="Fredericka the Great"/>
                <a:ea typeface="Fredericka the Great"/>
                <a:cs typeface="Fredericka the Great"/>
                <a:sym typeface="Fredericka the Great"/>
              </a:rPr>
              <a:t>4</a:t>
            </a:fld>
            <a:endParaRPr>
              <a:solidFill>
                <a:srgbClr val="838D0B"/>
              </a:solidFill>
              <a:latin typeface="Fredericka the Great"/>
              <a:ea typeface="Fredericka the Great"/>
              <a:cs typeface="Fredericka the Great"/>
              <a:sym typeface="Fredericka the Gre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Lexend"/>
                <a:ea typeface="Lexend"/>
                <a:cs typeface="Lexend"/>
                <a:sym typeface="Lexend"/>
              </a:rPr>
              <a:t>Issue 1: Do We Receive Enough Buses?</a:t>
            </a:r>
            <a:endParaRPr>
              <a:latin typeface="Lexend"/>
              <a:ea typeface="Lexend"/>
              <a:cs typeface="Lexend"/>
              <a:sym typeface="Lexend"/>
            </a:endParaRPr>
          </a:p>
        </p:txBody>
      </p:sp>
      <p:sp>
        <p:nvSpPr>
          <p:cNvPr id="85" name="Google Shape;85;p17"/>
          <p:cNvSpPr txBox="1">
            <a:spLocks noGrp="1"/>
          </p:cNvSpPr>
          <p:nvPr>
            <p:ph type="body" idx="1"/>
          </p:nvPr>
        </p:nvSpPr>
        <p:spPr>
          <a:xfrm>
            <a:off x="362225" y="1288925"/>
            <a:ext cx="53799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Font typeface="Lexend"/>
              <a:buChar char="●"/>
            </a:pPr>
            <a:r>
              <a:rPr lang="en-GB">
                <a:solidFill>
                  <a:schemeClr val="dk1"/>
                </a:solidFill>
                <a:latin typeface="Lexend"/>
                <a:ea typeface="Lexend"/>
                <a:cs typeface="Lexend"/>
                <a:sym typeface="Lexend"/>
              </a:rPr>
              <a:t>Metlink distributes buses by demand, accounting for suburb demographics </a:t>
            </a:r>
            <a:endParaRPr>
              <a:solidFill>
                <a:schemeClr val="dk1"/>
              </a:solidFill>
              <a:latin typeface="Lexend"/>
              <a:ea typeface="Lexend"/>
              <a:cs typeface="Lexend"/>
              <a:sym typeface="Lexend"/>
            </a:endParaRPr>
          </a:p>
          <a:p>
            <a:pPr marL="0" lvl="0" indent="0" algn="l" rtl="0">
              <a:spcBef>
                <a:spcPts val="1200"/>
              </a:spcBef>
              <a:spcAft>
                <a:spcPts val="0"/>
              </a:spcAft>
              <a:buNone/>
            </a:pPr>
            <a:endParaRPr sz="300">
              <a:solidFill>
                <a:schemeClr val="dk1"/>
              </a:solidFill>
              <a:latin typeface="Lexend"/>
              <a:ea typeface="Lexend"/>
              <a:cs typeface="Lexend"/>
              <a:sym typeface="Lexend"/>
            </a:endParaRPr>
          </a:p>
          <a:p>
            <a:pPr marL="457200" lvl="0" indent="-342900" algn="l" rtl="0">
              <a:spcBef>
                <a:spcPts val="1200"/>
              </a:spcBef>
              <a:spcAft>
                <a:spcPts val="0"/>
              </a:spcAft>
              <a:buClr>
                <a:schemeClr val="dk1"/>
              </a:buClr>
              <a:buSzPts val="1800"/>
              <a:buFont typeface="Lexend"/>
              <a:buChar char="●"/>
            </a:pPr>
            <a:r>
              <a:rPr lang="en-GB">
                <a:solidFill>
                  <a:schemeClr val="dk1"/>
                </a:solidFill>
                <a:latin typeface="Lexend"/>
                <a:ea typeface="Lexend"/>
                <a:cs typeface="Lexend"/>
                <a:sym typeface="Lexend"/>
              </a:rPr>
              <a:t>This model is not publicly available  </a:t>
            </a:r>
            <a:endParaRPr>
              <a:solidFill>
                <a:schemeClr val="dk1"/>
              </a:solidFill>
              <a:latin typeface="Lexend"/>
              <a:ea typeface="Lexend"/>
              <a:cs typeface="Lexend"/>
              <a:sym typeface="Lexend"/>
            </a:endParaRPr>
          </a:p>
          <a:p>
            <a:pPr marL="0" lvl="0" indent="0" algn="l" rtl="0">
              <a:spcBef>
                <a:spcPts val="1200"/>
              </a:spcBef>
              <a:spcAft>
                <a:spcPts val="0"/>
              </a:spcAft>
              <a:buNone/>
            </a:pPr>
            <a:endParaRPr sz="300">
              <a:solidFill>
                <a:schemeClr val="dk1"/>
              </a:solidFill>
              <a:latin typeface="Lexend"/>
              <a:ea typeface="Lexend"/>
              <a:cs typeface="Lexend"/>
              <a:sym typeface="Lexend"/>
            </a:endParaRPr>
          </a:p>
          <a:p>
            <a:pPr marL="457200" lvl="0" indent="-342900" algn="l" rtl="0">
              <a:spcBef>
                <a:spcPts val="1200"/>
              </a:spcBef>
              <a:spcAft>
                <a:spcPts val="0"/>
              </a:spcAft>
              <a:buClr>
                <a:schemeClr val="dk1"/>
              </a:buClr>
              <a:buSzPts val="1800"/>
              <a:buFont typeface="Lexend"/>
              <a:buChar char="●"/>
            </a:pPr>
            <a:r>
              <a:rPr lang="en-GB">
                <a:solidFill>
                  <a:schemeClr val="dk1"/>
                </a:solidFill>
                <a:latin typeface="Lexend"/>
                <a:ea typeface="Lexend"/>
                <a:cs typeface="Lexend"/>
                <a:sym typeface="Lexend"/>
              </a:rPr>
              <a:t>We decided to try reverse-engineer their model </a:t>
            </a:r>
            <a:endParaRPr>
              <a:solidFill>
                <a:schemeClr val="dk1"/>
              </a:solidFill>
              <a:latin typeface="Lexend"/>
              <a:ea typeface="Lexend"/>
              <a:cs typeface="Lexend"/>
              <a:sym typeface="Lexend"/>
            </a:endParaRPr>
          </a:p>
        </p:txBody>
      </p:sp>
      <p:sp>
        <p:nvSpPr>
          <p:cNvPr id="86" name="Google Shape;86;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solidFill>
                  <a:srgbClr val="838D0B"/>
                </a:solidFill>
                <a:latin typeface="Fredericka the Great"/>
                <a:ea typeface="Fredericka the Great"/>
                <a:cs typeface="Fredericka the Great"/>
                <a:sym typeface="Fredericka the Great"/>
              </a:rPr>
              <a:t>5</a:t>
            </a:fld>
            <a:endParaRPr/>
          </a:p>
        </p:txBody>
      </p:sp>
      <p:pic>
        <p:nvPicPr>
          <p:cNvPr id="87" name="Google Shape;87;p17"/>
          <p:cNvPicPr preferRelativeResize="0"/>
          <p:nvPr/>
        </p:nvPicPr>
        <p:blipFill>
          <a:blip r:embed="rId3">
            <a:alphaModFix/>
          </a:blip>
          <a:stretch>
            <a:fillRect/>
          </a:stretch>
        </p:blipFill>
        <p:spPr>
          <a:xfrm>
            <a:off x="5908075" y="1017725"/>
            <a:ext cx="2398425" cy="37683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Lexend"/>
                <a:ea typeface="Lexend"/>
                <a:cs typeface="Lexend"/>
                <a:sym typeface="Lexend"/>
              </a:rPr>
              <a:t>What Do You Need to Do This?</a:t>
            </a:r>
            <a:endParaRPr>
              <a:latin typeface="Lexend"/>
              <a:ea typeface="Lexend"/>
              <a:cs typeface="Lexend"/>
              <a:sym typeface="Lexend"/>
            </a:endParaRPr>
          </a:p>
        </p:txBody>
      </p:sp>
      <p:sp>
        <p:nvSpPr>
          <p:cNvPr id="93" name="Google Shape;93;p18"/>
          <p:cNvSpPr txBox="1">
            <a:spLocks noGrp="1"/>
          </p:cNvSpPr>
          <p:nvPr>
            <p:ph type="body" idx="1"/>
          </p:nvPr>
        </p:nvSpPr>
        <p:spPr>
          <a:xfrm>
            <a:off x="311700" y="1224025"/>
            <a:ext cx="8520600" cy="3832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i="1" u="sng">
                <a:solidFill>
                  <a:schemeClr val="dk1"/>
                </a:solidFill>
                <a:latin typeface="Lexend"/>
                <a:ea typeface="Lexend"/>
                <a:cs typeface="Lexend"/>
                <a:sym typeface="Lexend"/>
              </a:rPr>
              <a:t>Identify comparable suburbs:</a:t>
            </a:r>
            <a:endParaRPr i="1" u="sng">
              <a:solidFill>
                <a:schemeClr val="dk1"/>
              </a:solidFill>
              <a:latin typeface="Lexend"/>
              <a:ea typeface="Lexend"/>
              <a:cs typeface="Lexend"/>
              <a:sym typeface="Lexend"/>
            </a:endParaRPr>
          </a:p>
          <a:p>
            <a:pPr marL="0" lvl="0" indent="0" algn="l" rtl="0">
              <a:spcBef>
                <a:spcPts val="1200"/>
              </a:spcBef>
              <a:spcAft>
                <a:spcPts val="0"/>
              </a:spcAft>
              <a:buClr>
                <a:schemeClr val="dk1"/>
              </a:buClr>
              <a:buSzPts val="1100"/>
              <a:buFont typeface="Arial"/>
              <a:buNone/>
            </a:pPr>
            <a:endParaRPr sz="300">
              <a:solidFill>
                <a:schemeClr val="dk1"/>
              </a:solidFill>
              <a:latin typeface="Lexend"/>
              <a:ea typeface="Lexend"/>
              <a:cs typeface="Lexend"/>
              <a:sym typeface="Lexend"/>
            </a:endParaRPr>
          </a:p>
          <a:p>
            <a:pPr marL="457200" lvl="0" indent="-342900" algn="l" rtl="0">
              <a:spcBef>
                <a:spcPts val="1200"/>
              </a:spcBef>
              <a:spcAft>
                <a:spcPts val="0"/>
              </a:spcAft>
              <a:buClr>
                <a:schemeClr val="dk1"/>
              </a:buClr>
              <a:buSzPts val="1800"/>
              <a:buFont typeface="Lexend"/>
              <a:buChar char="●"/>
            </a:pPr>
            <a:r>
              <a:rPr lang="en-GB">
                <a:solidFill>
                  <a:schemeClr val="dk1"/>
                </a:solidFill>
                <a:latin typeface="Lexend"/>
                <a:ea typeface="Lexend"/>
                <a:cs typeface="Lexend"/>
                <a:sym typeface="Lexend"/>
              </a:rPr>
              <a:t>Similar population size   ( ~1,000 - ~3,000 people )</a:t>
            </a:r>
            <a:endParaRPr>
              <a:solidFill>
                <a:schemeClr val="dk1"/>
              </a:solidFill>
              <a:latin typeface="Lexend"/>
              <a:ea typeface="Lexend"/>
              <a:cs typeface="Lexend"/>
              <a:sym typeface="Lexend"/>
            </a:endParaRPr>
          </a:p>
          <a:p>
            <a:pPr marL="0" lvl="0" indent="0" algn="l" rtl="0">
              <a:spcBef>
                <a:spcPts val="1200"/>
              </a:spcBef>
              <a:spcAft>
                <a:spcPts val="0"/>
              </a:spcAft>
              <a:buClr>
                <a:schemeClr val="dk1"/>
              </a:buClr>
              <a:buSzPts val="1100"/>
              <a:buFont typeface="Arial"/>
              <a:buNone/>
            </a:pPr>
            <a:endParaRPr sz="300">
              <a:solidFill>
                <a:schemeClr val="dk1"/>
              </a:solidFill>
              <a:latin typeface="Lexend"/>
              <a:ea typeface="Lexend"/>
              <a:cs typeface="Lexend"/>
              <a:sym typeface="Lexend"/>
            </a:endParaRPr>
          </a:p>
          <a:p>
            <a:pPr marL="457200" lvl="0" indent="-342900" algn="l" rtl="0">
              <a:spcBef>
                <a:spcPts val="1200"/>
              </a:spcBef>
              <a:spcAft>
                <a:spcPts val="0"/>
              </a:spcAft>
              <a:buClr>
                <a:schemeClr val="dk1"/>
              </a:buClr>
              <a:buSzPts val="1800"/>
              <a:buFont typeface="Lexend"/>
              <a:buChar char="●"/>
            </a:pPr>
            <a:r>
              <a:rPr lang="en-GB">
                <a:solidFill>
                  <a:schemeClr val="dk1"/>
                </a:solidFill>
                <a:latin typeface="Lexend"/>
                <a:ea typeface="Lexend"/>
                <a:cs typeface="Lexend"/>
                <a:sym typeface="Lexend"/>
              </a:rPr>
              <a:t>Similar distance from the central city   ( ~7 to ~10 km )</a:t>
            </a:r>
            <a:endParaRPr>
              <a:solidFill>
                <a:schemeClr val="dk1"/>
              </a:solidFill>
              <a:latin typeface="Lexend"/>
              <a:ea typeface="Lexend"/>
              <a:cs typeface="Lexend"/>
              <a:sym typeface="Lexend"/>
            </a:endParaRPr>
          </a:p>
          <a:p>
            <a:pPr marL="0" lvl="0" indent="0" algn="l" rtl="0">
              <a:spcBef>
                <a:spcPts val="1200"/>
              </a:spcBef>
              <a:spcAft>
                <a:spcPts val="0"/>
              </a:spcAft>
              <a:buClr>
                <a:schemeClr val="dk1"/>
              </a:buClr>
              <a:buSzPts val="1100"/>
              <a:buFont typeface="Arial"/>
              <a:buNone/>
            </a:pPr>
            <a:endParaRPr sz="300">
              <a:solidFill>
                <a:schemeClr val="dk1"/>
              </a:solidFill>
              <a:latin typeface="Lexend"/>
              <a:ea typeface="Lexend"/>
              <a:cs typeface="Lexend"/>
              <a:sym typeface="Lexend"/>
            </a:endParaRPr>
          </a:p>
          <a:p>
            <a:pPr marL="457200" lvl="0" indent="-342900" algn="l" rtl="0">
              <a:spcBef>
                <a:spcPts val="1200"/>
              </a:spcBef>
              <a:spcAft>
                <a:spcPts val="0"/>
              </a:spcAft>
              <a:buClr>
                <a:schemeClr val="dk1"/>
              </a:buClr>
              <a:buSzPts val="1800"/>
              <a:buFont typeface="Lexend"/>
              <a:buChar char="●"/>
            </a:pPr>
            <a:r>
              <a:rPr lang="en-GB">
                <a:solidFill>
                  <a:schemeClr val="dk1"/>
                </a:solidFill>
                <a:latin typeface="Lexend"/>
                <a:ea typeface="Lexend"/>
                <a:cs typeface="Lexend"/>
                <a:sym typeface="Lexend"/>
              </a:rPr>
              <a:t>Similar topography   ( combination of hilly and flat )</a:t>
            </a:r>
            <a:endParaRPr>
              <a:solidFill>
                <a:schemeClr val="dk1"/>
              </a:solidFill>
              <a:latin typeface="Lexend"/>
              <a:ea typeface="Lexend"/>
              <a:cs typeface="Lexend"/>
              <a:sym typeface="Lexend"/>
            </a:endParaRPr>
          </a:p>
          <a:p>
            <a:pPr marL="0" lvl="0" indent="0" algn="l" rtl="0">
              <a:spcBef>
                <a:spcPts val="1200"/>
              </a:spcBef>
              <a:spcAft>
                <a:spcPts val="0"/>
              </a:spcAft>
              <a:buNone/>
            </a:pPr>
            <a:endParaRPr sz="300">
              <a:solidFill>
                <a:schemeClr val="dk1"/>
              </a:solidFill>
              <a:latin typeface="Lexend"/>
              <a:ea typeface="Lexend"/>
              <a:cs typeface="Lexend"/>
              <a:sym typeface="Lexend"/>
            </a:endParaRPr>
          </a:p>
          <a:p>
            <a:pPr marL="457200" lvl="0" indent="-342900" algn="l" rtl="0">
              <a:spcBef>
                <a:spcPts val="1200"/>
              </a:spcBef>
              <a:spcAft>
                <a:spcPts val="0"/>
              </a:spcAft>
              <a:buClr>
                <a:schemeClr val="dk1"/>
              </a:buClr>
              <a:buSzPts val="1800"/>
              <a:buFont typeface="Lexend"/>
              <a:buChar char="●"/>
            </a:pPr>
            <a:r>
              <a:rPr lang="en-GB">
                <a:solidFill>
                  <a:schemeClr val="dk1"/>
                </a:solidFill>
                <a:latin typeface="Lexend"/>
                <a:ea typeface="Lexend"/>
                <a:cs typeface="Lexend"/>
                <a:sym typeface="Lexend"/>
              </a:rPr>
              <a:t>Importance as a connection road   ( relatively minor )</a:t>
            </a:r>
            <a:endParaRPr>
              <a:solidFill>
                <a:schemeClr val="dk1"/>
              </a:solidFill>
              <a:latin typeface="Lexend"/>
              <a:ea typeface="Lexend"/>
              <a:cs typeface="Lexend"/>
              <a:sym typeface="Lexend"/>
            </a:endParaRPr>
          </a:p>
          <a:p>
            <a:pPr marL="0" lvl="0" indent="0" algn="l" rtl="0">
              <a:spcBef>
                <a:spcPts val="1200"/>
              </a:spcBef>
              <a:spcAft>
                <a:spcPts val="0"/>
              </a:spcAft>
              <a:buNone/>
            </a:pPr>
            <a:endParaRPr>
              <a:solidFill>
                <a:schemeClr val="dk1"/>
              </a:solidFill>
              <a:latin typeface="Lexend"/>
              <a:ea typeface="Lexend"/>
              <a:cs typeface="Lexend"/>
              <a:sym typeface="Lexend"/>
            </a:endParaRPr>
          </a:p>
          <a:p>
            <a:pPr marL="0" lvl="0" indent="0" algn="l" rtl="0">
              <a:spcBef>
                <a:spcPts val="1200"/>
              </a:spcBef>
              <a:spcAft>
                <a:spcPts val="1200"/>
              </a:spcAft>
              <a:buNone/>
            </a:pPr>
            <a:endParaRPr>
              <a:solidFill>
                <a:schemeClr val="dk1"/>
              </a:solidFill>
              <a:latin typeface="Lexend"/>
              <a:ea typeface="Lexend"/>
              <a:cs typeface="Lexend"/>
              <a:sym typeface="Lexend"/>
            </a:endParaRPr>
          </a:p>
        </p:txBody>
      </p:sp>
      <p:sp>
        <p:nvSpPr>
          <p:cNvPr id="94" name="Google Shape;94;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chemeClr val="dk1"/>
              </a:buClr>
              <a:buSzPts val="1100"/>
              <a:buFont typeface="Arial"/>
              <a:buNone/>
            </a:pPr>
            <a:fld id="{00000000-1234-1234-1234-123412341234}" type="slidenum">
              <a:rPr lang="en-GB">
                <a:solidFill>
                  <a:srgbClr val="838D0B"/>
                </a:solidFill>
                <a:latin typeface="Fredericka the Great"/>
                <a:ea typeface="Fredericka the Great"/>
                <a:cs typeface="Fredericka the Great"/>
                <a:sym typeface="Fredericka the Great"/>
              </a:rPr>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360350" y="4197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Lexend"/>
                <a:ea typeface="Lexend"/>
                <a:cs typeface="Lexend"/>
                <a:sym typeface="Lexend"/>
              </a:rPr>
              <a:t>Suburb Comparison</a:t>
            </a:r>
            <a:endParaRPr>
              <a:latin typeface="Lexend"/>
              <a:ea typeface="Lexend"/>
              <a:cs typeface="Lexend"/>
              <a:sym typeface="Lexend"/>
            </a:endParaRPr>
          </a:p>
        </p:txBody>
      </p:sp>
      <p:sp>
        <p:nvSpPr>
          <p:cNvPr id="100" name="Google Shape;100;p19"/>
          <p:cNvSpPr txBox="1">
            <a:spLocks noGrp="1"/>
          </p:cNvSpPr>
          <p:nvPr>
            <p:ph type="body" idx="1"/>
          </p:nvPr>
        </p:nvSpPr>
        <p:spPr>
          <a:xfrm>
            <a:off x="360350" y="4544550"/>
            <a:ext cx="8520600" cy="446100"/>
          </a:xfrm>
          <a:prstGeom prst="rect">
            <a:avLst/>
          </a:prstGeom>
        </p:spPr>
        <p:txBody>
          <a:bodyPr spcFirstLastPara="1" wrap="square" lIns="91425" tIns="91425" rIns="91425" bIns="91425" anchor="t" anchorCtr="0">
            <a:normAutofit fontScale="47500" lnSpcReduction="20000"/>
          </a:bodyPr>
          <a:lstStyle/>
          <a:p>
            <a:pPr marL="0" lvl="0" indent="0" algn="l" rtl="0">
              <a:spcBef>
                <a:spcPts val="0"/>
              </a:spcBef>
              <a:spcAft>
                <a:spcPts val="1200"/>
              </a:spcAft>
              <a:buNone/>
            </a:pPr>
            <a:r>
              <a:rPr lang="en-GB" sz="1400">
                <a:solidFill>
                  <a:schemeClr val="dk1"/>
                </a:solidFill>
                <a:latin typeface="Lexend"/>
                <a:ea typeface="Lexend"/>
                <a:cs typeface="Lexend"/>
                <a:sym typeface="Lexend"/>
              </a:rPr>
              <a:t>Other Comparable Suburbs We Identified: Karaka Bays, Maupuia, Melrose, Southgate </a:t>
            </a:r>
            <a:endParaRPr sz="1400">
              <a:solidFill>
                <a:schemeClr val="dk1"/>
              </a:solidFill>
              <a:latin typeface="Lexend"/>
              <a:ea typeface="Lexend"/>
              <a:cs typeface="Lexend"/>
              <a:sym typeface="Lexend"/>
            </a:endParaRPr>
          </a:p>
        </p:txBody>
      </p:sp>
      <p:sp>
        <p:nvSpPr>
          <p:cNvPr id="101" name="Google Shape;10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lnSpc>
                <a:spcPct val="90000"/>
              </a:lnSpc>
              <a:spcBef>
                <a:spcPts val="0"/>
              </a:spcBef>
              <a:spcAft>
                <a:spcPts val="0"/>
              </a:spcAft>
              <a:buClr>
                <a:schemeClr val="dk1"/>
              </a:buClr>
              <a:buSzPts val="440"/>
              <a:buFont typeface="Arial"/>
              <a:buNone/>
            </a:pPr>
            <a:fld id="{00000000-1234-1234-1234-123412341234}" type="slidenum">
              <a:rPr lang="en-GB">
                <a:solidFill>
                  <a:srgbClr val="838D0B"/>
                </a:solidFill>
                <a:latin typeface="Fredericka the Great"/>
                <a:ea typeface="Fredericka the Great"/>
                <a:cs typeface="Fredericka the Great"/>
                <a:sym typeface="Fredericka the Great"/>
              </a:rPr>
              <a:t>7</a:t>
            </a:fld>
            <a:endParaRPr/>
          </a:p>
        </p:txBody>
      </p:sp>
      <p:graphicFrame>
        <p:nvGraphicFramePr>
          <p:cNvPr id="102" name="Google Shape;102;p19"/>
          <p:cNvGraphicFramePr/>
          <p:nvPr/>
        </p:nvGraphicFramePr>
        <p:xfrm>
          <a:off x="220175" y="2571750"/>
          <a:ext cx="8800950" cy="1840255"/>
        </p:xfrm>
        <a:graphic>
          <a:graphicData uri="http://schemas.openxmlformats.org/drawingml/2006/table">
            <a:tbl>
              <a:tblPr>
                <a:noFill/>
                <a:tableStyleId>{99DB8BBB-BC1A-4DF0-BE57-8C1A500B68CE}</a:tableStyleId>
              </a:tblPr>
              <a:tblGrid>
                <a:gridCol w="1797725">
                  <a:extLst>
                    <a:ext uri="{9D8B030D-6E8A-4147-A177-3AD203B41FA5}">
                      <a16:colId xmlns:a16="http://schemas.microsoft.com/office/drawing/2014/main" val="20000"/>
                    </a:ext>
                  </a:extLst>
                </a:gridCol>
                <a:gridCol w="2336500">
                  <a:extLst>
                    <a:ext uri="{9D8B030D-6E8A-4147-A177-3AD203B41FA5}">
                      <a16:colId xmlns:a16="http://schemas.microsoft.com/office/drawing/2014/main" val="20001"/>
                    </a:ext>
                  </a:extLst>
                </a:gridCol>
                <a:gridCol w="2420700">
                  <a:extLst>
                    <a:ext uri="{9D8B030D-6E8A-4147-A177-3AD203B41FA5}">
                      <a16:colId xmlns:a16="http://schemas.microsoft.com/office/drawing/2014/main" val="20002"/>
                    </a:ext>
                  </a:extLst>
                </a:gridCol>
                <a:gridCol w="2246025">
                  <a:extLst>
                    <a:ext uri="{9D8B030D-6E8A-4147-A177-3AD203B41FA5}">
                      <a16:colId xmlns:a16="http://schemas.microsoft.com/office/drawing/2014/main" val="20003"/>
                    </a:ext>
                  </a:extLst>
                </a:gridCol>
              </a:tblGrid>
              <a:tr h="421450">
                <a:tc>
                  <a:txBody>
                    <a:bodyPr/>
                    <a:lstStyle/>
                    <a:p>
                      <a:pPr marL="0" lvl="0" indent="0" algn="l" rtl="0">
                        <a:spcBef>
                          <a:spcPts val="0"/>
                        </a:spcBef>
                        <a:spcAft>
                          <a:spcPts val="0"/>
                        </a:spcAft>
                        <a:buNone/>
                      </a:pPr>
                      <a:endParaRPr>
                        <a:solidFill>
                          <a:schemeClr val="dk1"/>
                        </a:solidFill>
                        <a:latin typeface="Lexend"/>
                        <a:ea typeface="Lexend"/>
                        <a:cs typeface="Lexend"/>
                        <a:sym typeface="Lexend"/>
                      </a:endParaRPr>
                    </a:p>
                  </a:txBody>
                  <a:tcPr marL="91425" marR="91425" marT="91425" marB="91425"/>
                </a:tc>
                <a:tc>
                  <a:txBody>
                    <a:bodyPr/>
                    <a:lstStyle/>
                    <a:p>
                      <a:pPr marL="0" lvl="0" indent="0" algn="ctr" rtl="0">
                        <a:spcBef>
                          <a:spcPts val="0"/>
                        </a:spcBef>
                        <a:spcAft>
                          <a:spcPts val="0"/>
                        </a:spcAft>
                        <a:buNone/>
                      </a:pPr>
                      <a:r>
                        <a:rPr lang="en-GB">
                          <a:solidFill>
                            <a:schemeClr val="dk1"/>
                          </a:solidFill>
                          <a:latin typeface="Lexend"/>
                          <a:ea typeface="Lexend"/>
                          <a:cs typeface="Lexend"/>
                          <a:sym typeface="Lexend"/>
                        </a:rPr>
                        <a:t>Seatoun</a:t>
                      </a:r>
                      <a:endParaRPr>
                        <a:solidFill>
                          <a:schemeClr val="dk1"/>
                        </a:solidFill>
                        <a:latin typeface="Lexend"/>
                        <a:ea typeface="Lexend"/>
                        <a:cs typeface="Lexend"/>
                        <a:sym typeface="Lexend"/>
                      </a:endParaRPr>
                    </a:p>
                  </a:txBody>
                  <a:tcPr marL="91425" marR="91425" marT="91425" marB="91425"/>
                </a:tc>
                <a:tc>
                  <a:txBody>
                    <a:bodyPr/>
                    <a:lstStyle/>
                    <a:p>
                      <a:pPr marL="0" lvl="0" indent="0" algn="ctr" rtl="0">
                        <a:spcBef>
                          <a:spcPts val="0"/>
                        </a:spcBef>
                        <a:spcAft>
                          <a:spcPts val="0"/>
                        </a:spcAft>
                        <a:buNone/>
                      </a:pPr>
                      <a:r>
                        <a:rPr lang="en-GB" b="1">
                          <a:solidFill>
                            <a:schemeClr val="dk1"/>
                          </a:solidFill>
                          <a:latin typeface="Lexend"/>
                          <a:ea typeface="Lexend"/>
                          <a:cs typeface="Lexend"/>
                          <a:sym typeface="Lexend"/>
                        </a:rPr>
                        <a:t>Ōwhiro Bay</a:t>
                      </a:r>
                      <a:endParaRPr b="1">
                        <a:solidFill>
                          <a:schemeClr val="dk1"/>
                        </a:solidFill>
                        <a:latin typeface="Lexend"/>
                        <a:ea typeface="Lexend"/>
                        <a:cs typeface="Lexend"/>
                        <a:sym typeface="Lexend"/>
                      </a:endParaRPr>
                    </a:p>
                  </a:txBody>
                  <a:tcPr marL="91425" marR="91425" marT="91425" marB="91425"/>
                </a:tc>
                <a:tc>
                  <a:txBody>
                    <a:bodyPr/>
                    <a:lstStyle/>
                    <a:p>
                      <a:pPr marL="0" lvl="0" indent="0" algn="ctr" rtl="0">
                        <a:spcBef>
                          <a:spcPts val="0"/>
                        </a:spcBef>
                        <a:spcAft>
                          <a:spcPts val="0"/>
                        </a:spcAft>
                        <a:buNone/>
                      </a:pPr>
                      <a:r>
                        <a:rPr lang="en-GB">
                          <a:solidFill>
                            <a:schemeClr val="dk1"/>
                          </a:solidFill>
                          <a:latin typeface="Lexend"/>
                          <a:ea typeface="Lexend"/>
                          <a:cs typeface="Lexend"/>
                          <a:sym typeface="Lexend"/>
                        </a:rPr>
                        <a:t>Houghton Bay</a:t>
                      </a:r>
                      <a:endParaRPr>
                        <a:solidFill>
                          <a:schemeClr val="dk1"/>
                        </a:solidFill>
                        <a:latin typeface="Lexend"/>
                        <a:ea typeface="Lexend"/>
                        <a:cs typeface="Lexend"/>
                        <a:sym typeface="Lexend"/>
                      </a:endParaRPr>
                    </a:p>
                  </a:txBody>
                  <a:tcPr marL="91425" marR="91425" marT="91425" marB="91425"/>
                </a:tc>
                <a:extLst>
                  <a:ext uri="{0D108BD9-81ED-4DB2-BD59-A6C34878D82A}">
                    <a16:rowId xmlns:a16="http://schemas.microsoft.com/office/drawing/2014/main" val="10000"/>
                  </a:ext>
                </a:extLst>
              </a:tr>
              <a:tr h="413025">
                <a:tc>
                  <a:txBody>
                    <a:bodyPr/>
                    <a:lstStyle/>
                    <a:p>
                      <a:pPr marL="0" lvl="0" indent="0" algn="ctr" rtl="0">
                        <a:spcBef>
                          <a:spcPts val="0"/>
                        </a:spcBef>
                        <a:spcAft>
                          <a:spcPts val="0"/>
                        </a:spcAft>
                        <a:buNone/>
                      </a:pPr>
                      <a:r>
                        <a:rPr lang="en-GB">
                          <a:solidFill>
                            <a:schemeClr val="dk1"/>
                          </a:solidFill>
                          <a:latin typeface="Lexend"/>
                          <a:ea typeface="Lexend"/>
                          <a:cs typeface="Lexend"/>
                          <a:sym typeface="Lexend"/>
                        </a:rPr>
                        <a:t>Population</a:t>
                      </a:r>
                      <a:endParaRPr>
                        <a:solidFill>
                          <a:schemeClr val="dk1"/>
                        </a:solidFill>
                        <a:latin typeface="Lexend"/>
                        <a:ea typeface="Lexend"/>
                        <a:cs typeface="Lexend"/>
                        <a:sym typeface="Lexend"/>
                      </a:endParaRPr>
                    </a:p>
                  </a:txBody>
                  <a:tcPr marL="91425" marR="91425" marT="91425" marB="91425"/>
                </a:tc>
                <a:tc>
                  <a:txBody>
                    <a:bodyPr/>
                    <a:lstStyle/>
                    <a:p>
                      <a:pPr marL="0" lvl="0" indent="0" algn="ctr" rtl="0">
                        <a:spcBef>
                          <a:spcPts val="0"/>
                        </a:spcBef>
                        <a:spcAft>
                          <a:spcPts val="0"/>
                        </a:spcAft>
                        <a:buNone/>
                      </a:pPr>
                      <a:r>
                        <a:rPr lang="en-GB">
                          <a:solidFill>
                            <a:schemeClr val="dk1"/>
                          </a:solidFill>
                          <a:latin typeface="Lexend"/>
                          <a:ea typeface="Lexend"/>
                          <a:cs typeface="Lexend"/>
                          <a:sym typeface="Lexend"/>
                        </a:rPr>
                        <a:t>2,350</a:t>
                      </a:r>
                      <a:endParaRPr>
                        <a:solidFill>
                          <a:schemeClr val="dk1"/>
                        </a:solidFill>
                        <a:latin typeface="Lexend"/>
                        <a:ea typeface="Lexend"/>
                        <a:cs typeface="Lexend"/>
                        <a:sym typeface="Lexend"/>
                      </a:endParaRPr>
                    </a:p>
                  </a:txBody>
                  <a:tcPr marL="91425" marR="91425" marT="91425" marB="91425"/>
                </a:tc>
                <a:tc>
                  <a:txBody>
                    <a:bodyPr/>
                    <a:lstStyle/>
                    <a:p>
                      <a:pPr marL="0" lvl="0" indent="0" algn="ctr" rtl="0">
                        <a:spcBef>
                          <a:spcPts val="0"/>
                        </a:spcBef>
                        <a:spcAft>
                          <a:spcPts val="0"/>
                        </a:spcAft>
                        <a:buNone/>
                      </a:pPr>
                      <a:r>
                        <a:rPr lang="en-GB" b="1">
                          <a:solidFill>
                            <a:schemeClr val="dk1"/>
                          </a:solidFill>
                          <a:latin typeface="Lexend"/>
                          <a:ea typeface="Lexend"/>
                          <a:cs typeface="Lexend"/>
                          <a:sym typeface="Lexend"/>
                        </a:rPr>
                        <a:t>2,050</a:t>
                      </a:r>
                      <a:endParaRPr b="1">
                        <a:solidFill>
                          <a:schemeClr val="dk1"/>
                        </a:solidFill>
                        <a:latin typeface="Lexend"/>
                        <a:ea typeface="Lexend"/>
                        <a:cs typeface="Lexend"/>
                        <a:sym typeface="Lexend"/>
                      </a:endParaRPr>
                    </a:p>
                  </a:txBody>
                  <a:tcPr marL="91425" marR="91425" marT="91425" marB="91425"/>
                </a:tc>
                <a:tc>
                  <a:txBody>
                    <a:bodyPr/>
                    <a:lstStyle/>
                    <a:p>
                      <a:pPr marL="0" lvl="0" indent="0" algn="ctr" rtl="0">
                        <a:spcBef>
                          <a:spcPts val="0"/>
                        </a:spcBef>
                        <a:spcAft>
                          <a:spcPts val="0"/>
                        </a:spcAft>
                        <a:buNone/>
                      </a:pPr>
                      <a:r>
                        <a:rPr lang="en-GB">
                          <a:solidFill>
                            <a:schemeClr val="dk1"/>
                          </a:solidFill>
                          <a:latin typeface="Lexend"/>
                          <a:ea typeface="Lexend"/>
                          <a:cs typeface="Lexend"/>
                          <a:sym typeface="Lexend"/>
                        </a:rPr>
                        <a:t>1,700</a:t>
                      </a:r>
                      <a:endParaRPr>
                        <a:solidFill>
                          <a:schemeClr val="dk1"/>
                        </a:solidFill>
                        <a:latin typeface="Lexend"/>
                        <a:ea typeface="Lexend"/>
                        <a:cs typeface="Lexend"/>
                        <a:sym typeface="Lexend"/>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GB">
                          <a:solidFill>
                            <a:schemeClr val="dk1"/>
                          </a:solidFill>
                          <a:latin typeface="Lexend"/>
                          <a:ea typeface="Lexend"/>
                          <a:cs typeface="Lexend"/>
                          <a:sym typeface="Lexend"/>
                        </a:rPr>
                        <a:t>Distance from City</a:t>
                      </a:r>
                      <a:endParaRPr>
                        <a:solidFill>
                          <a:schemeClr val="dk1"/>
                        </a:solidFill>
                        <a:latin typeface="Lexend"/>
                        <a:ea typeface="Lexend"/>
                        <a:cs typeface="Lexend"/>
                        <a:sym typeface="Lexend"/>
                      </a:endParaRPr>
                    </a:p>
                  </a:txBody>
                  <a:tcPr marL="91425" marR="91425" marT="91425" marB="91425"/>
                </a:tc>
                <a:tc>
                  <a:txBody>
                    <a:bodyPr/>
                    <a:lstStyle/>
                    <a:p>
                      <a:pPr marL="0" lvl="0" indent="0" algn="ctr" rtl="0">
                        <a:spcBef>
                          <a:spcPts val="0"/>
                        </a:spcBef>
                        <a:spcAft>
                          <a:spcPts val="0"/>
                        </a:spcAft>
                        <a:buNone/>
                      </a:pPr>
                      <a:r>
                        <a:rPr lang="en-GB">
                          <a:solidFill>
                            <a:schemeClr val="dk1"/>
                          </a:solidFill>
                          <a:latin typeface="Lexend"/>
                          <a:ea typeface="Lexend"/>
                          <a:cs typeface="Lexend"/>
                          <a:sym typeface="Lexend"/>
                        </a:rPr>
                        <a:t>~ 9.5 km</a:t>
                      </a:r>
                      <a:endParaRPr>
                        <a:solidFill>
                          <a:schemeClr val="dk1"/>
                        </a:solidFill>
                        <a:latin typeface="Lexend"/>
                        <a:ea typeface="Lexend"/>
                        <a:cs typeface="Lexend"/>
                        <a:sym typeface="Lexend"/>
                      </a:endParaRPr>
                    </a:p>
                  </a:txBody>
                  <a:tcPr marL="91425" marR="91425" marT="91425" marB="91425"/>
                </a:tc>
                <a:tc>
                  <a:txBody>
                    <a:bodyPr/>
                    <a:lstStyle/>
                    <a:p>
                      <a:pPr marL="0" lvl="0" indent="0" algn="ctr" rtl="0">
                        <a:spcBef>
                          <a:spcPts val="0"/>
                        </a:spcBef>
                        <a:spcAft>
                          <a:spcPts val="0"/>
                        </a:spcAft>
                        <a:buNone/>
                      </a:pPr>
                      <a:r>
                        <a:rPr lang="en-GB" b="1">
                          <a:solidFill>
                            <a:schemeClr val="dk1"/>
                          </a:solidFill>
                          <a:latin typeface="Lexend"/>
                          <a:ea typeface="Lexend"/>
                          <a:cs typeface="Lexend"/>
                          <a:sym typeface="Lexend"/>
                        </a:rPr>
                        <a:t>~ 8 km</a:t>
                      </a:r>
                      <a:endParaRPr b="1">
                        <a:solidFill>
                          <a:schemeClr val="dk1"/>
                        </a:solidFill>
                        <a:latin typeface="Lexend"/>
                        <a:ea typeface="Lexend"/>
                        <a:cs typeface="Lexend"/>
                        <a:sym typeface="Lexend"/>
                      </a:endParaRPr>
                    </a:p>
                  </a:txBody>
                  <a:tcPr marL="91425" marR="91425" marT="91425" marB="91425"/>
                </a:tc>
                <a:tc>
                  <a:txBody>
                    <a:bodyPr/>
                    <a:lstStyle/>
                    <a:p>
                      <a:pPr marL="0" lvl="0" indent="0" algn="ctr" rtl="0">
                        <a:spcBef>
                          <a:spcPts val="0"/>
                        </a:spcBef>
                        <a:spcAft>
                          <a:spcPts val="0"/>
                        </a:spcAft>
                        <a:buNone/>
                      </a:pPr>
                      <a:r>
                        <a:rPr lang="en-GB">
                          <a:solidFill>
                            <a:schemeClr val="dk1"/>
                          </a:solidFill>
                          <a:latin typeface="Lexend"/>
                          <a:ea typeface="Lexend"/>
                          <a:cs typeface="Lexend"/>
                          <a:sym typeface="Lexend"/>
                        </a:rPr>
                        <a:t>~ 8.5 km</a:t>
                      </a:r>
                      <a:endParaRPr>
                        <a:solidFill>
                          <a:schemeClr val="dk1"/>
                        </a:solidFill>
                        <a:latin typeface="Lexend"/>
                        <a:ea typeface="Lexend"/>
                        <a:cs typeface="Lexend"/>
                        <a:sym typeface="Lexend"/>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GB">
                          <a:solidFill>
                            <a:schemeClr val="dk1"/>
                          </a:solidFill>
                          <a:latin typeface="Lexend"/>
                          <a:ea typeface="Lexend"/>
                          <a:cs typeface="Lexend"/>
                          <a:sym typeface="Lexend"/>
                        </a:rPr>
                        <a:t>Topography</a:t>
                      </a:r>
                      <a:endParaRPr>
                        <a:solidFill>
                          <a:schemeClr val="dk1"/>
                        </a:solidFill>
                        <a:latin typeface="Lexend"/>
                        <a:ea typeface="Lexend"/>
                        <a:cs typeface="Lexend"/>
                        <a:sym typeface="Lexend"/>
                      </a:endParaRPr>
                    </a:p>
                  </a:txBody>
                  <a:tcPr marL="91425" marR="91425" marT="91425" marB="91425"/>
                </a:tc>
                <a:tc>
                  <a:txBody>
                    <a:bodyPr/>
                    <a:lstStyle/>
                    <a:p>
                      <a:pPr marL="0" lvl="0" indent="0" algn="ctr" rtl="0">
                        <a:spcBef>
                          <a:spcPts val="0"/>
                        </a:spcBef>
                        <a:spcAft>
                          <a:spcPts val="0"/>
                        </a:spcAft>
                        <a:buNone/>
                      </a:pPr>
                      <a:r>
                        <a:rPr lang="en-GB">
                          <a:solidFill>
                            <a:schemeClr val="dk1"/>
                          </a:solidFill>
                          <a:latin typeface="Lexend"/>
                          <a:ea typeface="Lexend"/>
                          <a:cs typeface="Lexend"/>
                          <a:sym typeface="Lexend"/>
                        </a:rPr>
                        <a:t>Combination of steep hills and flats</a:t>
                      </a:r>
                      <a:endParaRPr>
                        <a:solidFill>
                          <a:schemeClr val="dk1"/>
                        </a:solidFill>
                        <a:latin typeface="Lexend"/>
                        <a:ea typeface="Lexend"/>
                        <a:cs typeface="Lexend"/>
                        <a:sym typeface="Lexend"/>
                      </a:endParaRPr>
                    </a:p>
                  </a:txBody>
                  <a:tcPr marL="91425" marR="91425" marT="91425" marB="91425"/>
                </a:tc>
                <a:tc>
                  <a:txBody>
                    <a:bodyPr/>
                    <a:lstStyle/>
                    <a:p>
                      <a:pPr marL="0" lvl="0" indent="0" algn="ctr" rtl="0">
                        <a:spcBef>
                          <a:spcPts val="0"/>
                        </a:spcBef>
                        <a:spcAft>
                          <a:spcPts val="0"/>
                        </a:spcAft>
                        <a:buNone/>
                      </a:pPr>
                      <a:r>
                        <a:rPr lang="en-GB" b="1">
                          <a:solidFill>
                            <a:schemeClr val="dk1"/>
                          </a:solidFill>
                          <a:latin typeface="Lexend"/>
                          <a:ea typeface="Lexend"/>
                          <a:cs typeface="Lexend"/>
                          <a:sym typeface="Lexend"/>
                        </a:rPr>
                        <a:t>Combination of steep hills and flats</a:t>
                      </a:r>
                      <a:endParaRPr b="1">
                        <a:solidFill>
                          <a:schemeClr val="dk1"/>
                        </a:solidFill>
                        <a:latin typeface="Lexend"/>
                        <a:ea typeface="Lexend"/>
                        <a:cs typeface="Lexend"/>
                        <a:sym typeface="Lexend"/>
                      </a:endParaRPr>
                    </a:p>
                  </a:txBody>
                  <a:tcPr marL="91425" marR="91425" marT="91425" marB="91425"/>
                </a:tc>
                <a:tc>
                  <a:txBody>
                    <a:bodyPr/>
                    <a:lstStyle/>
                    <a:p>
                      <a:pPr marL="0" lvl="0" indent="0" algn="ctr" rtl="0">
                        <a:spcBef>
                          <a:spcPts val="0"/>
                        </a:spcBef>
                        <a:spcAft>
                          <a:spcPts val="0"/>
                        </a:spcAft>
                        <a:buNone/>
                      </a:pPr>
                      <a:r>
                        <a:rPr lang="en-GB">
                          <a:solidFill>
                            <a:schemeClr val="dk1"/>
                          </a:solidFill>
                          <a:latin typeface="Lexend"/>
                          <a:ea typeface="Lexend"/>
                          <a:cs typeface="Lexend"/>
                          <a:sym typeface="Lexend"/>
                        </a:rPr>
                        <a:t>Combination of steep hills and flats</a:t>
                      </a:r>
                      <a:endParaRPr>
                        <a:solidFill>
                          <a:schemeClr val="dk1"/>
                        </a:solidFill>
                        <a:latin typeface="Lexend"/>
                        <a:ea typeface="Lexend"/>
                        <a:cs typeface="Lexend"/>
                        <a:sym typeface="Lexend"/>
                      </a:endParaRPr>
                    </a:p>
                  </a:txBody>
                  <a:tcPr marL="91425" marR="91425" marT="91425" marB="91425"/>
                </a:tc>
                <a:extLst>
                  <a:ext uri="{0D108BD9-81ED-4DB2-BD59-A6C34878D82A}">
                    <a16:rowId xmlns:a16="http://schemas.microsoft.com/office/drawing/2014/main" val="10003"/>
                  </a:ext>
                </a:extLst>
              </a:tr>
            </a:tbl>
          </a:graphicData>
        </a:graphic>
      </p:graphicFrame>
      <p:pic>
        <p:nvPicPr>
          <p:cNvPr id="103" name="Google Shape;103;p19"/>
          <p:cNvPicPr preferRelativeResize="0"/>
          <p:nvPr/>
        </p:nvPicPr>
        <p:blipFill rotWithShape="1">
          <a:blip r:embed="rId3">
            <a:alphaModFix/>
          </a:blip>
          <a:srcRect l="59548" t="38275" b="23023"/>
          <a:stretch/>
        </p:blipFill>
        <p:spPr>
          <a:xfrm>
            <a:off x="6775100" y="1196750"/>
            <a:ext cx="2246024" cy="1237851"/>
          </a:xfrm>
          <a:prstGeom prst="rect">
            <a:avLst/>
          </a:prstGeom>
          <a:noFill/>
          <a:ln>
            <a:noFill/>
          </a:ln>
        </p:spPr>
      </p:pic>
      <p:pic>
        <p:nvPicPr>
          <p:cNvPr id="104" name="Google Shape;104;p19"/>
          <p:cNvPicPr preferRelativeResize="0"/>
          <p:nvPr/>
        </p:nvPicPr>
        <p:blipFill rotWithShape="1">
          <a:blip r:embed="rId4">
            <a:alphaModFix/>
          </a:blip>
          <a:srcRect b="4324"/>
          <a:stretch/>
        </p:blipFill>
        <p:spPr>
          <a:xfrm>
            <a:off x="2071975" y="1201325"/>
            <a:ext cx="2246024" cy="1237851"/>
          </a:xfrm>
          <a:prstGeom prst="rect">
            <a:avLst/>
          </a:prstGeom>
          <a:noFill/>
          <a:ln>
            <a:noFill/>
          </a:ln>
        </p:spPr>
      </p:pic>
      <p:pic>
        <p:nvPicPr>
          <p:cNvPr id="105" name="Google Shape;105;p19"/>
          <p:cNvPicPr preferRelativeResize="0"/>
          <p:nvPr/>
        </p:nvPicPr>
        <p:blipFill rotWithShape="1">
          <a:blip r:embed="rId5">
            <a:alphaModFix/>
          </a:blip>
          <a:srcRect l="23361" t="34401" r="1832" b="7954"/>
          <a:stretch/>
        </p:blipFill>
        <p:spPr>
          <a:xfrm>
            <a:off x="4430175" y="1196750"/>
            <a:ext cx="2300099" cy="123784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Lexend"/>
                <a:ea typeface="Lexend"/>
                <a:cs typeface="Lexend"/>
                <a:sym typeface="Lexend"/>
              </a:rPr>
              <a:t>Model Building — Final Step</a:t>
            </a:r>
            <a:endParaRPr>
              <a:latin typeface="Lexend"/>
              <a:ea typeface="Lexend"/>
              <a:cs typeface="Lexend"/>
              <a:sym typeface="Lexend"/>
            </a:endParaRPr>
          </a:p>
        </p:txBody>
      </p:sp>
      <p:sp>
        <p:nvSpPr>
          <p:cNvPr id="111" name="Google Shape;111;p20"/>
          <p:cNvSpPr txBox="1">
            <a:spLocks noGrp="1"/>
          </p:cNvSpPr>
          <p:nvPr>
            <p:ph type="body" idx="1"/>
          </p:nvPr>
        </p:nvSpPr>
        <p:spPr>
          <a:xfrm>
            <a:off x="311700" y="1367175"/>
            <a:ext cx="8520600" cy="3238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i="1" u="sng" dirty="0">
                <a:solidFill>
                  <a:schemeClr val="dk1"/>
                </a:solidFill>
                <a:latin typeface="Lexend"/>
                <a:ea typeface="Lexend"/>
                <a:cs typeface="Lexend"/>
                <a:sym typeface="Lexend"/>
              </a:rPr>
              <a:t>How do we make a model from this?</a:t>
            </a:r>
            <a:endParaRPr i="1" u="sng" dirty="0">
              <a:solidFill>
                <a:schemeClr val="dk1"/>
              </a:solidFill>
              <a:latin typeface="Lexend"/>
              <a:ea typeface="Lexend"/>
              <a:cs typeface="Lexend"/>
              <a:sym typeface="Lexend"/>
            </a:endParaRPr>
          </a:p>
          <a:p>
            <a:pPr marL="0" lvl="0" indent="0" algn="l" rtl="0">
              <a:spcBef>
                <a:spcPts val="1200"/>
              </a:spcBef>
              <a:spcAft>
                <a:spcPts val="0"/>
              </a:spcAft>
              <a:buNone/>
            </a:pPr>
            <a:endParaRPr sz="400" dirty="0">
              <a:solidFill>
                <a:schemeClr val="dk1"/>
              </a:solidFill>
              <a:latin typeface="Lexend"/>
              <a:ea typeface="Lexend"/>
              <a:cs typeface="Lexend"/>
              <a:sym typeface="Lexend"/>
            </a:endParaRPr>
          </a:p>
          <a:p>
            <a:pPr marL="457200" lvl="0" indent="-342900" algn="l" rtl="0">
              <a:spcBef>
                <a:spcPts val="1200"/>
              </a:spcBef>
              <a:spcAft>
                <a:spcPts val="0"/>
              </a:spcAft>
              <a:buClr>
                <a:schemeClr val="dk1"/>
              </a:buClr>
              <a:buSzPts val="1800"/>
              <a:buFont typeface="Lexend"/>
              <a:buAutoNum type="arabicPeriod"/>
            </a:pPr>
            <a:r>
              <a:rPr lang="en-GB" dirty="0">
                <a:solidFill>
                  <a:schemeClr val="dk1"/>
                </a:solidFill>
                <a:latin typeface="Lexend"/>
                <a:ea typeface="Lexend"/>
                <a:cs typeface="Lexend"/>
                <a:sym typeface="Lexend"/>
              </a:rPr>
              <a:t>Find out how many buses each suburb gets (per hour, on average)</a:t>
            </a:r>
          </a:p>
          <a:p>
            <a:pPr marL="457200" lvl="0" indent="-342900" algn="l" rtl="0">
              <a:spcBef>
                <a:spcPts val="1200"/>
              </a:spcBef>
              <a:spcAft>
                <a:spcPts val="0"/>
              </a:spcAft>
              <a:buClr>
                <a:schemeClr val="dk1"/>
              </a:buClr>
              <a:buSzPts val="1800"/>
              <a:buFont typeface="Lexend"/>
              <a:buAutoNum type="arabicPeriod"/>
            </a:pPr>
            <a:endParaRPr lang="en-GB" dirty="0">
              <a:solidFill>
                <a:schemeClr val="dk1"/>
              </a:solidFill>
              <a:latin typeface="Lexend"/>
              <a:ea typeface="Lexend"/>
              <a:cs typeface="Lexend"/>
              <a:sym typeface="Lexend"/>
            </a:endParaRPr>
          </a:p>
          <a:p>
            <a:pPr marL="457200" lvl="0" indent="-342900" algn="l" rtl="0">
              <a:spcBef>
                <a:spcPts val="1200"/>
              </a:spcBef>
              <a:spcAft>
                <a:spcPts val="0"/>
              </a:spcAft>
              <a:buClr>
                <a:schemeClr val="dk1"/>
              </a:buClr>
              <a:buSzPts val="1800"/>
              <a:buFont typeface="Lexend"/>
              <a:buAutoNum type="arabicPeriod"/>
            </a:pPr>
            <a:r>
              <a:rPr lang="en-GB" dirty="0">
                <a:solidFill>
                  <a:schemeClr val="dk1"/>
                </a:solidFill>
                <a:latin typeface="Lexend"/>
                <a:ea typeface="Lexend"/>
                <a:cs typeface="Lexend"/>
                <a:sym typeface="Lexend"/>
              </a:rPr>
              <a:t>Quantify demand </a:t>
            </a:r>
          </a:p>
          <a:p>
            <a:pPr marL="457200" lvl="0" indent="-342900" algn="l" rtl="0">
              <a:spcBef>
                <a:spcPts val="1200"/>
              </a:spcBef>
              <a:spcAft>
                <a:spcPts val="0"/>
              </a:spcAft>
              <a:buClr>
                <a:schemeClr val="dk1"/>
              </a:buClr>
              <a:buSzPts val="1800"/>
              <a:buFont typeface="Lexend"/>
              <a:buAutoNum type="arabicPeriod"/>
            </a:pPr>
            <a:endParaRPr lang="en-GB" dirty="0">
              <a:solidFill>
                <a:schemeClr val="dk1"/>
              </a:solidFill>
              <a:latin typeface="Lexend"/>
              <a:ea typeface="Lexend"/>
              <a:cs typeface="Lexend"/>
              <a:sym typeface="Lexend"/>
            </a:endParaRPr>
          </a:p>
          <a:p>
            <a:pPr marL="457200" lvl="0" indent="-342900" algn="l" rtl="0">
              <a:spcBef>
                <a:spcPts val="1200"/>
              </a:spcBef>
              <a:spcAft>
                <a:spcPts val="0"/>
              </a:spcAft>
              <a:buClr>
                <a:schemeClr val="dk1"/>
              </a:buClr>
              <a:buSzPts val="1800"/>
              <a:buFont typeface="Lexend"/>
              <a:buAutoNum type="arabicPeriod"/>
            </a:pPr>
            <a:r>
              <a:rPr lang="en-GB" dirty="0">
                <a:solidFill>
                  <a:schemeClr val="dk1"/>
                </a:solidFill>
                <a:latin typeface="Lexend"/>
                <a:ea typeface="Lexend"/>
                <a:cs typeface="Lexend"/>
                <a:sym typeface="Lexend"/>
              </a:rPr>
              <a:t>Graph them — plot one against the other</a:t>
            </a:r>
            <a:endParaRPr dirty="0">
              <a:solidFill>
                <a:schemeClr val="dk1"/>
              </a:solidFill>
              <a:latin typeface="Lexend"/>
              <a:ea typeface="Lexend"/>
              <a:cs typeface="Lexend"/>
              <a:sym typeface="Lexend"/>
            </a:endParaRPr>
          </a:p>
        </p:txBody>
      </p:sp>
      <p:sp>
        <p:nvSpPr>
          <p:cNvPr id="112" name="Google Shape;112;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lnSpc>
                <a:spcPct val="90000"/>
              </a:lnSpc>
              <a:spcBef>
                <a:spcPts val="0"/>
              </a:spcBef>
              <a:spcAft>
                <a:spcPts val="0"/>
              </a:spcAft>
              <a:buClr>
                <a:schemeClr val="dk1"/>
              </a:buClr>
              <a:buSzPts val="440"/>
              <a:buFont typeface="Arial"/>
              <a:buNone/>
            </a:pPr>
            <a:fld id="{00000000-1234-1234-1234-123412341234}" type="slidenum">
              <a:rPr lang="en-GB">
                <a:solidFill>
                  <a:srgbClr val="838D0B"/>
                </a:solidFill>
                <a:latin typeface="Fredericka the Great"/>
                <a:ea typeface="Fredericka the Great"/>
                <a:cs typeface="Fredericka the Great"/>
                <a:sym typeface="Fredericka the Great"/>
              </a:rPr>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lnSpc>
                <a:spcPct val="90000"/>
              </a:lnSpc>
              <a:spcBef>
                <a:spcPts val="0"/>
              </a:spcBef>
              <a:spcAft>
                <a:spcPts val="0"/>
              </a:spcAft>
              <a:buClr>
                <a:schemeClr val="dk1"/>
              </a:buClr>
              <a:buSzPts val="440"/>
              <a:buFont typeface="Arial"/>
              <a:buNone/>
            </a:pPr>
            <a:fld id="{00000000-1234-1234-1234-123412341234}" type="slidenum">
              <a:rPr lang="en-GB">
                <a:solidFill>
                  <a:srgbClr val="838D0B"/>
                </a:solidFill>
                <a:latin typeface="Fredericka the Great"/>
                <a:ea typeface="Fredericka the Great"/>
                <a:cs typeface="Fredericka the Great"/>
                <a:sym typeface="Fredericka the Great"/>
              </a:rPr>
              <a:t>9</a:t>
            </a:fld>
            <a:endParaRPr/>
          </a:p>
        </p:txBody>
      </p:sp>
      <p:pic>
        <p:nvPicPr>
          <p:cNvPr id="118" name="Google Shape;118;p21" title="Type 5 without OB.png"/>
          <p:cNvPicPr preferRelativeResize="0"/>
          <p:nvPr/>
        </p:nvPicPr>
        <p:blipFill rotWithShape="1">
          <a:blip r:embed="rId3">
            <a:alphaModFix/>
          </a:blip>
          <a:srcRect r="665"/>
          <a:stretch/>
        </p:blipFill>
        <p:spPr>
          <a:xfrm>
            <a:off x="501266" y="0"/>
            <a:ext cx="8119240" cy="514349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3877</Words>
  <Application>Microsoft Macintosh PowerPoint</Application>
  <PresentationFormat>On-screen Show (16:9)</PresentationFormat>
  <Paragraphs>342</Paragraphs>
  <Slides>31</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Lexend</vt:lpstr>
      <vt:lpstr>Arial</vt:lpstr>
      <vt:lpstr>Fredericka the Great</vt:lpstr>
      <vt:lpstr>Times New Roman</vt:lpstr>
      <vt:lpstr>Simple Light</vt:lpstr>
      <vt:lpstr>Owhiro Bay Bus Network Public Meeting</vt:lpstr>
      <vt:lpstr>Introduction and Welcome</vt:lpstr>
      <vt:lpstr>Agenda</vt:lpstr>
      <vt:lpstr>Who We Are — Why Are We Doing This?</vt:lpstr>
      <vt:lpstr>Issue 1: Do We Receive Enough Buses?</vt:lpstr>
      <vt:lpstr>What Do You Need to Do This?</vt:lpstr>
      <vt:lpstr>Suburb Comparison</vt:lpstr>
      <vt:lpstr>Model Building — Final Step</vt:lpstr>
      <vt:lpstr>PowerPoint Presentation</vt:lpstr>
      <vt:lpstr>PowerPoint Presentation</vt:lpstr>
      <vt:lpstr>Issue 2: Ōwhiro Bay’s On-peak Network</vt:lpstr>
      <vt:lpstr>Comparison — Old vs. New</vt:lpstr>
      <vt:lpstr>PowerPoint Presentation</vt:lpstr>
      <vt:lpstr>Route 39 — Worse Than You’d Think</vt:lpstr>
      <vt:lpstr>Issue 3: How We Interact With Our Buses (Survey)</vt:lpstr>
      <vt:lpstr>Noteworthy Findings</vt:lpstr>
      <vt:lpstr>Commuting to Other Suburbs</vt:lpstr>
      <vt:lpstr>Dissatisfaction With Ōwhiro Bay Bus Network</vt:lpstr>
      <vt:lpstr>Residents’ Testimony</vt:lpstr>
      <vt:lpstr>How Do We Fix This?</vt:lpstr>
      <vt:lpstr>Three Main Recommendations*:</vt:lpstr>
      <vt:lpstr>Other Possible Solutions </vt:lpstr>
      <vt:lpstr>Recommendation 1: Route 1 Extension</vt:lpstr>
      <vt:lpstr>Route 1 Extension — Achievability </vt:lpstr>
      <vt:lpstr>Recommendation 2: Increased Route 39 Frequency</vt:lpstr>
      <vt:lpstr>Current         Improved</vt:lpstr>
      <vt:lpstr>Recommendation 3: Route 29 Loop Extension</vt:lpstr>
      <vt:lpstr>What’s Next?</vt:lpstr>
      <vt:lpstr>Concluding Thoughts</vt:lpstr>
      <vt:lpstr>Thanks for Coming!</vt:lpstr>
      <vt:lpstr>References and Image 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Arunan Noble</cp:lastModifiedBy>
  <cp:revision>1</cp:revision>
  <dcterms:modified xsi:type="dcterms:W3CDTF">2025-09-15T23:06:11Z</dcterms:modified>
</cp:coreProperties>
</file>